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35"/>
  </p:notesMasterIdLst>
  <p:sldIdLst>
    <p:sldId id="344" r:id="rId2"/>
    <p:sldId id="326" r:id="rId3"/>
    <p:sldId id="328" r:id="rId4"/>
    <p:sldId id="330" r:id="rId5"/>
    <p:sldId id="329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257" r:id="rId18"/>
    <p:sldId id="260" r:id="rId19"/>
    <p:sldId id="265" r:id="rId20"/>
    <p:sldId id="357" r:id="rId21"/>
    <p:sldId id="274" r:id="rId22"/>
    <p:sldId id="315" r:id="rId23"/>
    <p:sldId id="322" r:id="rId24"/>
    <p:sldId id="317" r:id="rId25"/>
    <p:sldId id="342" r:id="rId26"/>
    <p:sldId id="343" r:id="rId27"/>
    <p:sldId id="355" r:id="rId28"/>
    <p:sldId id="356" r:id="rId29"/>
    <p:sldId id="352" r:id="rId30"/>
    <p:sldId id="347" r:id="rId31"/>
    <p:sldId id="348" r:id="rId32"/>
    <p:sldId id="349" r:id="rId33"/>
    <p:sldId id="35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003300"/>
    <a:srgbClr val="008000"/>
    <a:srgbClr val="FF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0" autoAdjust="0"/>
    <p:restoredTop sz="94615" autoAdjust="0"/>
  </p:normalViewPr>
  <p:slideViewPr>
    <p:cSldViewPr>
      <p:cViewPr varScale="1">
        <p:scale>
          <a:sx n="54" d="100"/>
          <a:sy n="54" d="100"/>
        </p:scale>
        <p:origin x="99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94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8C9D42-DF9F-4E60-B07F-7C4C55F4796D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</dgm:pt>
    <dgm:pt modelId="{C62851DA-22B2-43F8-B478-C38186A5C8C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cap="none" normalizeH="0" baseline="0" dirty="0" smtClean="0">
              <a:ln/>
              <a:effectLst/>
              <a:latin typeface="Arial" pitchFamily="34" charset="0"/>
            </a:rPr>
            <a:t>Множество можно задать…</a:t>
          </a:r>
        </a:p>
      </dgm:t>
    </dgm:pt>
    <dgm:pt modelId="{6F0D6350-110E-41DA-959F-9CB6B32000C1}" type="parTrans" cxnId="{CC40A93C-4DEE-455A-8B87-E0FEA59A0A96}">
      <dgm:prSet/>
      <dgm:spPr/>
      <dgm:t>
        <a:bodyPr/>
        <a:lstStyle/>
        <a:p>
          <a:endParaRPr lang="ru-RU"/>
        </a:p>
      </dgm:t>
    </dgm:pt>
    <dgm:pt modelId="{0762FAB8-319D-4059-9824-D37809E84DAA}" type="sibTrans" cxnId="{CC40A93C-4DEE-455A-8B87-E0FEA59A0A96}">
      <dgm:prSet/>
      <dgm:spPr/>
      <dgm:t>
        <a:bodyPr/>
        <a:lstStyle/>
        <a:p>
          <a:endParaRPr lang="ru-RU"/>
        </a:p>
      </dgm:t>
    </dgm:pt>
    <dgm:pt modelId="{95718ECB-D277-4DA6-B2DA-0A566B0F236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cap="none" normalizeH="0" baseline="0" dirty="0" smtClean="0">
              <a:ln/>
              <a:effectLst/>
              <a:latin typeface="Arial" pitchFamily="34" charset="0"/>
            </a:rPr>
            <a:t>Перечислив все его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cap="none" normalizeH="0" baseline="0" dirty="0" smtClean="0">
              <a:ln/>
              <a:effectLst/>
              <a:latin typeface="Arial" pitchFamily="34" charset="0"/>
            </a:rPr>
            <a:t>элементы</a:t>
          </a:r>
        </a:p>
      </dgm:t>
    </dgm:pt>
    <dgm:pt modelId="{52C03492-75EF-493B-AE33-5C0CCE9506C9}" type="parTrans" cxnId="{77915510-3E4E-4940-BC93-C56F8F944CF5}">
      <dgm:prSet/>
      <dgm:spPr/>
      <dgm:t>
        <a:bodyPr/>
        <a:lstStyle/>
        <a:p>
          <a:endParaRPr lang="ru-RU"/>
        </a:p>
      </dgm:t>
    </dgm:pt>
    <dgm:pt modelId="{A1F76499-F845-4047-8B2F-25E24E9421F1}" type="sibTrans" cxnId="{77915510-3E4E-4940-BC93-C56F8F944CF5}">
      <dgm:prSet/>
      <dgm:spPr/>
      <dgm:t>
        <a:bodyPr/>
        <a:lstStyle/>
        <a:p>
          <a:endParaRPr lang="ru-RU"/>
        </a:p>
      </dgm:t>
    </dgm:pt>
    <dgm:pt modelId="{ED844466-8DC4-420F-9165-1B9E6E3FB10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Arial" pitchFamily="34" charset="0"/>
            </a:rPr>
            <a:t>Указав характеристическое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  <a:latin typeface="Arial" pitchFamily="34" charset="0"/>
            </a:rPr>
            <a:t>свойство </a:t>
          </a:r>
          <a:r>
            <a:rPr kumimoji="0" lang="ru-RU" sz="1800" b="0" i="0" u="none" strike="noStrike" cap="none" normalizeH="0" baseline="0" dirty="0" smtClean="0">
              <a:ln/>
              <a:effectLst/>
              <a:latin typeface="Arial" pitchFamily="34" charset="0"/>
            </a:rPr>
            <a:t>его элементов</a:t>
          </a:r>
        </a:p>
      </dgm:t>
    </dgm:pt>
    <dgm:pt modelId="{57E910B2-A852-4A98-A937-5CDA714E51AC}" type="parTrans" cxnId="{7E038C0D-859D-4BF0-B2B8-850AAA3D747B}">
      <dgm:prSet/>
      <dgm:spPr/>
      <dgm:t>
        <a:bodyPr/>
        <a:lstStyle/>
        <a:p>
          <a:endParaRPr lang="ru-RU"/>
        </a:p>
      </dgm:t>
    </dgm:pt>
    <dgm:pt modelId="{AD7B4E02-F068-44FC-ADA5-971DACF0A12A}" type="sibTrans" cxnId="{7E038C0D-859D-4BF0-B2B8-850AAA3D747B}">
      <dgm:prSet/>
      <dgm:spPr/>
      <dgm:t>
        <a:bodyPr/>
        <a:lstStyle/>
        <a:p>
          <a:endParaRPr lang="ru-RU"/>
        </a:p>
      </dgm:t>
    </dgm:pt>
    <dgm:pt modelId="{D3B77FBF-1A8B-44D9-9361-29764F1F6988}" type="pres">
      <dgm:prSet presAssocID="{C58C9D42-DF9F-4E60-B07F-7C4C55F4796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3260780-6A5A-42FE-B4C8-055E629B1B5A}" type="pres">
      <dgm:prSet presAssocID="{C62851DA-22B2-43F8-B478-C38186A5C8C1}" presName="hierRoot1" presStyleCnt="0"/>
      <dgm:spPr/>
    </dgm:pt>
    <dgm:pt modelId="{F8954EA1-8E8B-414A-B65B-B1A878C89B20}" type="pres">
      <dgm:prSet presAssocID="{C62851DA-22B2-43F8-B478-C38186A5C8C1}" presName="composite" presStyleCnt="0"/>
      <dgm:spPr/>
    </dgm:pt>
    <dgm:pt modelId="{ECEACB00-8327-410C-914C-9CEB0A70B23F}" type="pres">
      <dgm:prSet presAssocID="{C62851DA-22B2-43F8-B478-C38186A5C8C1}" presName="background" presStyleLbl="node0" presStyleIdx="0" presStyleCnt="1"/>
      <dgm:spPr/>
    </dgm:pt>
    <dgm:pt modelId="{87D4DA18-EB99-4431-85D8-54D864FF0D49}" type="pres">
      <dgm:prSet presAssocID="{C62851DA-22B2-43F8-B478-C38186A5C8C1}" presName="text" presStyleLbl="fgAcc0" presStyleIdx="0" presStyleCnt="1" custScaleX="1706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1C74F3-C4C2-4C07-B1D4-359F3E52052B}" type="pres">
      <dgm:prSet presAssocID="{C62851DA-22B2-43F8-B478-C38186A5C8C1}" presName="hierChild2" presStyleCnt="0"/>
      <dgm:spPr/>
    </dgm:pt>
    <dgm:pt modelId="{C3FD6CF8-8980-42B2-839C-BB7C84022F37}" type="pres">
      <dgm:prSet presAssocID="{52C03492-75EF-493B-AE33-5C0CCE9506C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FC01CFA-69EB-4E07-8F42-A19CFF3D6728}" type="pres">
      <dgm:prSet presAssocID="{95718ECB-D277-4DA6-B2DA-0A566B0F236B}" presName="hierRoot2" presStyleCnt="0"/>
      <dgm:spPr/>
    </dgm:pt>
    <dgm:pt modelId="{C6E8DFA1-FC50-4086-9D90-E3CCE062C0C7}" type="pres">
      <dgm:prSet presAssocID="{95718ECB-D277-4DA6-B2DA-0A566B0F236B}" presName="composite2" presStyleCnt="0"/>
      <dgm:spPr/>
    </dgm:pt>
    <dgm:pt modelId="{1E1B06A9-B3DD-4593-80A8-167B88DC2F9F}" type="pres">
      <dgm:prSet presAssocID="{95718ECB-D277-4DA6-B2DA-0A566B0F236B}" presName="background2" presStyleLbl="node2" presStyleIdx="0" presStyleCnt="2"/>
      <dgm:spPr/>
    </dgm:pt>
    <dgm:pt modelId="{BBFBFE7D-95F6-47B6-A3B6-42F6E7109F31}" type="pres">
      <dgm:prSet presAssocID="{95718ECB-D277-4DA6-B2DA-0A566B0F236B}" presName="text2" presStyleLbl="fgAcc2" presStyleIdx="0" presStyleCnt="2" custScaleX="1330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209E0A-E53E-4207-899A-E45FA926B825}" type="pres">
      <dgm:prSet presAssocID="{95718ECB-D277-4DA6-B2DA-0A566B0F236B}" presName="hierChild3" presStyleCnt="0"/>
      <dgm:spPr/>
    </dgm:pt>
    <dgm:pt modelId="{64092318-D1DA-4F0B-B62D-DD2BB836FE92}" type="pres">
      <dgm:prSet presAssocID="{57E910B2-A852-4A98-A937-5CDA714E51A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855DC1C-C2CD-4BB5-98AC-E22B1DCBE222}" type="pres">
      <dgm:prSet presAssocID="{ED844466-8DC4-420F-9165-1B9E6E3FB10E}" presName="hierRoot2" presStyleCnt="0"/>
      <dgm:spPr/>
    </dgm:pt>
    <dgm:pt modelId="{38DB9242-3F02-4B26-8936-39976ED80A6A}" type="pres">
      <dgm:prSet presAssocID="{ED844466-8DC4-420F-9165-1B9E6E3FB10E}" presName="composite2" presStyleCnt="0"/>
      <dgm:spPr/>
    </dgm:pt>
    <dgm:pt modelId="{170DEC9C-6EAA-4490-8745-646E884B2C87}" type="pres">
      <dgm:prSet presAssocID="{ED844466-8DC4-420F-9165-1B9E6E3FB10E}" presName="background2" presStyleLbl="node2" presStyleIdx="1" presStyleCnt="2"/>
      <dgm:spPr/>
    </dgm:pt>
    <dgm:pt modelId="{4B1644B7-8CBC-45C9-A6CB-D63D174F2DA2}" type="pres">
      <dgm:prSet presAssocID="{ED844466-8DC4-420F-9165-1B9E6E3FB10E}" presName="text2" presStyleLbl="fgAcc2" presStyleIdx="1" presStyleCnt="2" custScaleX="1276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2B3410-462A-4895-A216-96C49CD44D6B}" type="pres">
      <dgm:prSet presAssocID="{ED844466-8DC4-420F-9165-1B9E6E3FB10E}" presName="hierChild3" presStyleCnt="0"/>
      <dgm:spPr/>
    </dgm:pt>
  </dgm:ptLst>
  <dgm:cxnLst>
    <dgm:cxn modelId="{0D66FBC9-C7F1-49E5-AA71-A89309921A74}" type="presOf" srcId="{95718ECB-D277-4DA6-B2DA-0A566B0F236B}" destId="{BBFBFE7D-95F6-47B6-A3B6-42F6E7109F31}" srcOrd="0" destOrd="0" presId="urn:microsoft.com/office/officeart/2005/8/layout/hierarchy1"/>
    <dgm:cxn modelId="{C786A7C5-21CE-4E3C-BBA1-D68889A1CC7E}" type="presOf" srcId="{ED844466-8DC4-420F-9165-1B9E6E3FB10E}" destId="{4B1644B7-8CBC-45C9-A6CB-D63D174F2DA2}" srcOrd="0" destOrd="0" presId="urn:microsoft.com/office/officeart/2005/8/layout/hierarchy1"/>
    <dgm:cxn modelId="{CC40A93C-4DEE-455A-8B87-E0FEA59A0A96}" srcId="{C58C9D42-DF9F-4E60-B07F-7C4C55F4796D}" destId="{C62851DA-22B2-43F8-B478-C38186A5C8C1}" srcOrd="0" destOrd="0" parTransId="{6F0D6350-110E-41DA-959F-9CB6B32000C1}" sibTransId="{0762FAB8-319D-4059-9824-D37809E84DAA}"/>
    <dgm:cxn modelId="{866A663B-E139-4D85-8F4E-634367D06ABA}" type="presOf" srcId="{52C03492-75EF-493B-AE33-5C0CCE9506C9}" destId="{C3FD6CF8-8980-42B2-839C-BB7C84022F37}" srcOrd="0" destOrd="0" presId="urn:microsoft.com/office/officeart/2005/8/layout/hierarchy1"/>
    <dgm:cxn modelId="{7E038C0D-859D-4BF0-B2B8-850AAA3D747B}" srcId="{C62851DA-22B2-43F8-B478-C38186A5C8C1}" destId="{ED844466-8DC4-420F-9165-1B9E6E3FB10E}" srcOrd="1" destOrd="0" parTransId="{57E910B2-A852-4A98-A937-5CDA714E51AC}" sibTransId="{AD7B4E02-F068-44FC-ADA5-971DACF0A12A}"/>
    <dgm:cxn modelId="{77915510-3E4E-4940-BC93-C56F8F944CF5}" srcId="{C62851DA-22B2-43F8-B478-C38186A5C8C1}" destId="{95718ECB-D277-4DA6-B2DA-0A566B0F236B}" srcOrd="0" destOrd="0" parTransId="{52C03492-75EF-493B-AE33-5C0CCE9506C9}" sibTransId="{A1F76499-F845-4047-8B2F-25E24E9421F1}"/>
    <dgm:cxn modelId="{AC9A67E5-0F46-4CC7-96ED-57B283A345C6}" type="presOf" srcId="{C62851DA-22B2-43F8-B478-C38186A5C8C1}" destId="{87D4DA18-EB99-4431-85D8-54D864FF0D49}" srcOrd="0" destOrd="0" presId="urn:microsoft.com/office/officeart/2005/8/layout/hierarchy1"/>
    <dgm:cxn modelId="{B047BF27-24B0-46D1-9A0C-8019EFD95E9C}" type="presOf" srcId="{C58C9D42-DF9F-4E60-B07F-7C4C55F4796D}" destId="{D3B77FBF-1A8B-44D9-9361-29764F1F6988}" srcOrd="0" destOrd="0" presId="urn:microsoft.com/office/officeart/2005/8/layout/hierarchy1"/>
    <dgm:cxn modelId="{1C5BD113-63E1-4499-99FA-E1C2123BBE61}" type="presOf" srcId="{57E910B2-A852-4A98-A937-5CDA714E51AC}" destId="{64092318-D1DA-4F0B-B62D-DD2BB836FE92}" srcOrd="0" destOrd="0" presId="urn:microsoft.com/office/officeart/2005/8/layout/hierarchy1"/>
    <dgm:cxn modelId="{7F6EFFB4-7E6B-4A51-87F5-0D4B87D18EC0}" type="presParOf" srcId="{D3B77FBF-1A8B-44D9-9361-29764F1F6988}" destId="{63260780-6A5A-42FE-B4C8-055E629B1B5A}" srcOrd="0" destOrd="0" presId="urn:microsoft.com/office/officeart/2005/8/layout/hierarchy1"/>
    <dgm:cxn modelId="{4182D6A2-80C7-4587-ADC3-AFD9527BE41E}" type="presParOf" srcId="{63260780-6A5A-42FE-B4C8-055E629B1B5A}" destId="{F8954EA1-8E8B-414A-B65B-B1A878C89B20}" srcOrd="0" destOrd="0" presId="urn:microsoft.com/office/officeart/2005/8/layout/hierarchy1"/>
    <dgm:cxn modelId="{EE4771CA-1AC6-46B8-A65A-CBB7B59AF6AA}" type="presParOf" srcId="{F8954EA1-8E8B-414A-B65B-B1A878C89B20}" destId="{ECEACB00-8327-410C-914C-9CEB0A70B23F}" srcOrd="0" destOrd="0" presId="urn:microsoft.com/office/officeart/2005/8/layout/hierarchy1"/>
    <dgm:cxn modelId="{E1D82ACF-B904-463A-B042-9DE64207CD69}" type="presParOf" srcId="{F8954EA1-8E8B-414A-B65B-B1A878C89B20}" destId="{87D4DA18-EB99-4431-85D8-54D864FF0D49}" srcOrd="1" destOrd="0" presId="urn:microsoft.com/office/officeart/2005/8/layout/hierarchy1"/>
    <dgm:cxn modelId="{3D69554A-D2E4-4130-9698-3C59151CC7EE}" type="presParOf" srcId="{63260780-6A5A-42FE-B4C8-055E629B1B5A}" destId="{C21C74F3-C4C2-4C07-B1D4-359F3E52052B}" srcOrd="1" destOrd="0" presId="urn:microsoft.com/office/officeart/2005/8/layout/hierarchy1"/>
    <dgm:cxn modelId="{D0E5DB9A-DB13-43EF-AA8C-C1ED0FB697BE}" type="presParOf" srcId="{C21C74F3-C4C2-4C07-B1D4-359F3E52052B}" destId="{C3FD6CF8-8980-42B2-839C-BB7C84022F37}" srcOrd="0" destOrd="0" presId="urn:microsoft.com/office/officeart/2005/8/layout/hierarchy1"/>
    <dgm:cxn modelId="{E106DD9C-0C02-443E-A680-95988B7C35A5}" type="presParOf" srcId="{C21C74F3-C4C2-4C07-B1D4-359F3E52052B}" destId="{9FC01CFA-69EB-4E07-8F42-A19CFF3D6728}" srcOrd="1" destOrd="0" presId="urn:microsoft.com/office/officeart/2005/8/layout/hierarchy1"/>
    <dgm:cxn modelId="{46CABAA4-D78B-4A66-93C0-CD7FF2BBB80D}" type="presParOf" srcId="{9FC01CFA-69EB-4E07-8F42-A19CFF3D6728}" destId="{C6E8DFA1-FC50-4086-9D90-E3CCE062C0C7}" srcOrd="0" destOrd="0" presId="urn:microsoft.com/office/officeart/2005/8/layout/hierarchy1"/>
    <dgm:cxn modelId="{A01008B1-1BE7-4DA5-A78A-C9C352715788}" type="presParOf" srcId="{C6E8DFA1-FC50-4086-9D90-E3CCE062C0C7}" destId="{1E1B06A9-B3DD-4593-80A8-167B88DC2F9F}" srcOrd="0" destOrd="0" presId="urn:microsoft.com/office/officeart/2005/8/layout/hierarchy1"/>
    <dgm:cxn modelId="{7EFB04C2-97AF-4044-AB6B-6A2D0E3957E9}" type="presParOf" srcId="{C6E8DFA1-FC50-4086-9D90-E3CCE062C0C7}" destId="{BBFBFE7D-95F6-47B6-A3B6-42F6E7109F31}" srcOrd="1" destOrd="0" presId="urn:microsoft.com/office/officeart/2005/8/layout/hierarchy1"/>
    <dgm:cxn modelId="{0186024C-F128-4FFC-816F-74891B2AB04A}" type="presParOf" srcId="{9FC01CFA-69EB-4E07-8F42-A19CFF3D6728}" destId="{AE209E0A-E53E-4207-899A-E45FA926B825}" srcOrd="1" destOrd="0" presId="urn:microsoft.com/office/officeart/2005/8/layout/hierarchy1"/>
    <dgm:cxn modelId="{067DFFE6-A860-4EF4-9D5F-BAC9ABB6E87D}" type="presParOf" srcId="{C21C74F3-C4C2-4C07-B1D4-359F3E52052B}" destId="{64092318-D1DA-4F0B-B62D-DD2BB836FE92}" srcOrd="2" destOrd="0" presId="urn:microsoft.com/office/officeart/2005/8/layout/hierarchy1"/>
    <dgm:cxn modelId="{D50BEDB4-C538-403F-BC66-5E34C71C9FC5}" type="presParOf" srcId="{C21C74F3-C4C2-4C07-B1D4-359F3E52052B}" destId="{4855DC1C-C2CD-4BB5-98AC-E22B1DCBE222}" srcOrd="3" destOrd="0" presId="urn:microsoft.com/office/officeart/2005/8/layout/hierarchy1"/>
    <dgm:cxn modelId="{0BD242E4-9C19-4CA1-82D1-1BBB1390D878}" type="presParOf" srcId="{4855DC1C-C2CD-4BB5-98AC-E22B1DCBE222}" destId="{38DB9242-3F02-4B26-8936-39976ED80A6A}" srcOrd="0" destOrd="0" presId="urn:microsoft.com/office/officeart/2005/8/layout/hierarchy1"/>
    <dgm:cxn modelId="{2666BCC2-297A-4492-A34D-2D2005644E85}" type="presParOf" srcId="{38DB9242-3F02-4B26-8936-39976ED80A6A}" destId="{170DEC9C-6EAA-4490-8745-646E884B2C87}" srcOrd="0" destOrd="0" presId="urn:microsoft.com/office/officeart/2005/8/layout/hierarchy1"/>
    <dgm:cxn modelId="{015DB5D3-C86E-4AB1-880C-7CF52EFC2128}" type="presParOf" srcId="{38DB9242-3F02-4B26-8936-39976ED80A6A}" destId="{4B1644B7-8CBC-45C9-A6CB-D63D174F2DA2}" srcOrd="1" destOrd="0" presId="urn:microsoft.com/office/officeart/2005/8/layout/hierarchy1"/>
    <dgm:cxn modelId="{022DC5F6-38A4-4E91-AF78-CCB4E5A9676B}" type="presParOf" srcId="{4855DC1C-C2CD-4BB5-98AC-E22B1DCBE222}" destId="{832B3410-462A-4895-A216-96C49CD44D6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092318-D1DA-4F0B-B62D-DD2BB836FE92}">
      <dsp:nvSpPr>
        <dsp:cNvPr id="0" name=""/>
        <dsp:cNvSpPr/>
      </dsp:nvSpPr>
      <dsp:spPr>
        <a:xfrm>
          <a:off x="4047958" y="1262869"/>
          <a:ext cx="1540749" cy="577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314"/>
              </a:lnTo>
              <a:lnTo>
                <a:pt x="1540749" y="393314"/>
              </a:lnTo>
              <a:lnTo>
                <a:pt x="1540749" y="577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FD6CF8-8980-42B2-839C-BB7C84022F37}">
      <dsp:nvSpPr>
        <dsp:cNvPr id="0" name=""/>
        <dsp:cNvSpPr/>
      </dsp:nvSpPr>
      <dsp:spPr>
        <a:xfrm>
          <a:off x="2560999" y="1262869"/>
          <a:ext cx="1486959" cy="577155"/>
        </a:xfrm>
        <a:custGeom>
          <a:avLst/>
          <a:gdLst/>
          <a:ahLst/>
          <a:cxnLst/>
          <a:rect l="0" t="0" r="0" b="0"/>
          <a:pathLst>
            <a:path>
              <a:moveTo>
                <a:pt x="1486959" y="0"/>
              </a:moveTo>
              <a:lnTo>
                <a:pt x="1486959" y="393314"/>
              </a:lnTo>
              <a:lnTo>
                <a:pt x="0" y="393314"/>
              </a:lnTo>
              <a:lnTo>
                <a:pt x="0" y="577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EACB00-8327-410C-914C-9CEB0A70B23F}">
      <dsp:nvSpPr>
        <dsp:cNvPr id="0" name=""/>
        <dsp:cNvSpPr/>
      </dsp:nvSpPr>
      <dsp:spPr>
        <a:xfrm>
          <a:off x="2354574" y="2719"/>
          <a:ext cx="3386767" cy="1260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D4DA18-EB99-4431-85D8-54D864FF0D49}">
      <dsp:nvSpPr>
        <dsp:cNvPr id="0" name=""/>
        <dsp:cNvSpPr/>
      </dsp:nvSpPr>
      <dsp:spPr>
        <a:xfrm>
          <a:off x="2575073" y="212192"/>
          <a:ext cx="3386767" cy="1260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kern="1200" cap="none" normalizeH="0" baseline="0" dirty="0" smtClean="0">
              <a:ln/>
              <a:effectLst/>
              <a:latin typeface="Arial" pitchFamily="34" charset="0"/>
            </a:rPr>
            <a:t>Множество можно задать…</a:t>
          </a:r>
        </a:p>
      </dsp:txBody>
      <dsp:txXfrm>
        <a:off x="2611982" y="249101"/>
        <a:ext cx="3312949" cy="1186332"/>
      </dsp:txXfrm>
    </dsp:sp>
    <dsp:sp modelId="{1E1B06A9-B3DD-4593-80A8-167B88DC2F9F}">
      <dsp:nvSpPr>
        <dsp:cNvPr id="0" name=""/>
        <dsp:cNvSpPr/>
      </dsp:nvSpPr>
      <dsp:spPr>
        <a:xfrm>
          <a:off x="1240748" y="1840024"/>
          <a:ext cx="2640500" cy="1260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FBFE7D-95F6-47B6-A3B6-42F6E7109F31}">
      <dsp:nvSpPr>
        <dsp:cNvPr id="0" name=""/>
        <dsp:cNvSpPr/>
      </dsp:nvSpPr>
      <dsp:spPr>
        <a:xfrm>
          <a:off x="1461247" y="2049498"/>
          <a:ext cx="2640500" cy="1260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/>
              <a:effectLst/>
              <a:latin typeface="Arial" pitchFamily="34" charset="0"/>
            </a:rPr>
            <a:t>Перечислив все его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/>
              <a:effectLst/>
              <a:latin typeface="Arial" pitchFamily="34" charset="0"/>
            </a:rPr>
            <a:t>элементы</a:t>
          </a:r>
        </a:p>
      </dsp:txBody>
      <dsp:txXfrm>
        <a:off x="1498156" y="2086407"/>
        <a:ext cx="2566682" cy="1186332"/>
      </dsp:txXfrm>
    </dsp:sp>
    <dsp:sp modelId="{170DEC9C-6EAA-4490-8745-646E884B2C87}">
      <dsp:nvSpPr>
        <dsp:cNvPr id="0" name=""/>
        <dsp:cNvSpPr/>
      </dsp:nvSpPr>
      <dsp:spPr>
        <a:xfrm>
          <a:off x="4322246" y="1840024"/>
          <a:ext cx="2532921" cy="1260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1644B7-8CBC-45C9-A6CB-D63D174F2DA2}">
      <dsp:nvSpPr>
        <dsp:cNvPr id="0" name=""/>
        <dsp:cNvSpPr/>
      </dsp:nvSpPr>
      <dsp:spPr>
        <a:xfrm>
          <a:off x="4542745" y="2049498"/>
          <a:ext cx="2532921" cy="1260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Arial" pitchFamily="34" charset="0"/>
            </a:rPr>
            <a:t>Указав характеристическое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  <a:latin typeface="Arial" pitchFamily="34" charset="0"/>
            </a:rPr>
            <a:t>свойство </a:t>
          </a:r>
          <a:r>
            <a:rPr kumimoji="0" lang="ru-RU" sz="1800" b="0" i="0" u="none" strike="noStrike" kern="1200" cap="none" normalizeH="0" baseline="0" dirty="0" smtClean="0">
              <a:ln/>
              <a:effectLst/>
              <a:latin typeface="Arial" pitchFamily="34" charset="0"/>
            </a:rPr>
            <a:t>его элементов</a:t>
          </a:r>
        </a:p>
      </dsp:txBody>
      <dsp:txXfrm>
        <a:off x="4579654" y="2086407"/>
        <a:ext cx="2459103" cy="11863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NULL"/><Relationship Id="rId4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DFA8A-A79F-437D-8CD3-F33CB3EC740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75B0D-0E9E-4C8F-A3E7-9E04C84D34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829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A169D8-8648-4253-AE0F-589E227C08A8}" type="slidenum">
              <a:rPr lang="ru-RU" smtClean="0"/>
              <a:pPr eaLnBrk="1" hangingPunct="1"/>
              <a:t>27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52969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8C922-89F1-4661-9F29-0E9820373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4B206-2E75-4E0D-BF08-857C90622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BCD989-D113-48AB-B260-C9512318E24E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6BA767-FEBB-43F2-A7EC-155343E2C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56.radikal.ru/i152/1105/28/91f269466776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://upload.wikimedia.org/wikipedia/commons/thumb/d/da/Set_intersection.svg/800px-Set_intersection.svg.pn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//upload.wikimedia.org/wikipedia/commons/b/b0/Venn_A_subset_B.sv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9.wmf"/><Relationship Id="rId12" Type="http://schemas.openxmlformats.org/officeDocument/2006/relationships/hyperlink" Target="http://upload.wikimedia.org/wikipedia/commons/thumb/d/da/Set_intersection.svg/800px-Set_intersection.svg.png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0.wmf"/><Relationship Id="rId5" Type="http://schemas.openxmlformats.org/officeDocument/2006/relationships/image" Target="../media/image18.wmf"/><Relationship Id="rId15" Type="http://schemas.openxmlformats.org/officeDocument/2006/relationships/oleObject" Target="../embeddings/oleObject7.bin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21.png"/><Relationship Id="rId1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wmf"/><Relationship Id="rId11" Type="http://schemas.openxmlformats.org/officeDocument/2006/relationships/image" Target="../media/image25.png"/><Relationship Id="rId5" Type="http://schemas.openxmlformats.org/officeDocument/2006/relationships/oleObject" Target="../embeddings/oleObject9.bin"/><Relationship Id="rId10" Type="http://schemas.openxmlformats.org/officeDocument/2006/relationships/hyperlink" Target="http://ru.wikipedia.org/wiki/%D0%98%D0%B7%D0%BE%D0%B1%D1%80%D0%B0%D0%B6%D0%B5%D0%BD%D0%B8%D0%B5:Venn_A_union_B.png" TargetMode="External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14313" y="3214686"/>
            <a:ext cx="9358313" cy="142875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</a:rPr>
              <a:t>Множества.</a:t>
            </a:r>
            <a:br>
              <a:rPr lang="ru-RU" sz="4800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</a:rPr>
            </a:br>
            <a:r>
              <a:rPr lang="ru-RU" sz="4800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</a:rPr>
              <a:t>Операции над </a:t>
            </a: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</a:rPr>
              <a:t>множествами</a:t>
            </a:r>
            <a:endParaRPr lang="ru-RU" sz="4800" dirty="0">
              <a:solidFill>
                <a:schemeClr val="tx2">
                  <a:satMod val="130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3314" name="Picture 2" descr="Картинка 3 из 1351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84560">
            <a:off x="5999163" y="376238"/>
            <a:ext cx="2195512" cy="2335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6" name="Picture 4" descr="Картинка 10 из 1351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500" y="500063"/>
            <a:ext cx="2681288" cy="178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БЛИЦ-ОПРОС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052736"/>
            <a:ext cx="3008313" cy="46910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называется множество цветов, стоящих в вазе?</a:t>
            </a:r>
            <a:endParaRPr lang="ru-RU" sz="3600" dirty="0" smtClean="0">
              <a:solidFill>
                <a:srgbClr val="000099"/>
              </a:solidFill>
            </a:endParaRP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букет</a:t>
            </a:r>
            <a:endParaRPr lang="ru-RU" sz="54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Picture 2" descr="C:\Users\Наталья\AppData\Local\Microsoft\Windows\Temporary Internet Files\Content.IE5\A23W1M81\MC900434411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18828"/>
            <a:ext cx="1368152" cy="1539171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Мой урок\1303200576_flower_008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7" y="1268760"/>
            <a:ext cx="5132399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БЛИЦ-ОПРОС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052736"/>
            <a:ext cx="3008313" cy="46910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Какие названия применяют для обозначения множеств кораблей?</a:t>
            </a:r>
            <a:r>
              <a:rPr lang="ru-RU" sz="36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z="4400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флотилия, эскадра</a:t>
            </a:r>
          </a:p>
          <a:p>
            <a:endParaRPr lang="ru-RU" dirty="0"/>
          </a:p>
        </p:txBody>
      </p:sp>
      <p:pic>
        <p:nvPicPr>
          <p:cNvPr id="7" name="Picture 2" descr="C:\Users\Наталья\AppData\Local\Microsoft\Windows\Temporary Internet Files\Content.IE5\A23W1M81\MC900434411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18828"/>
            <a:ext cx="1368152" cy="1539171"/>
          </a:xfrm>
          <a:prstGeom prst="rect">
            <a:avLst/>
          </a:prstGeom>
          <a:noFill/>
        </p:spPr>
      </p:pic>
      <p:pic>
        <p:nvPicPr>
          <p:cNvPr id="4099" name="Picture 3" descr="C:\Users\Наталья\Desktop\Мой урок\barbaros_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052736"/>
            <a:ext cx="5304589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БЛИЦ-ОПРОС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836712"/>
            <a:ext cx="3312368" cy="4691063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называется множество царей </a:t>
            </a:r>
            <a:r>
              <a:rPr lang="ru-RU" sz="36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(фараонов, императоров и т.д.) </a:t>
            </a:r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данной страны, принадлежащих одному семейству?</a:t>
            </a: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923928" y="273050"/>
            <a:ext cx="4762872" cy="5853113"/>
          </a:xfrm>
        </p:spPr>
        <p:txBody>
          <a:bodyPr/>
          <a:lstStyle/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династия</a:t>
            </a:r>
          </a:p>
          <a:p>
            <a:endParaRPr lang="ru-RU" dirty="0"/>
          </a:p>
        </p:txBody>
      </p:sp>
      <p:pic>
        <p:nvPicPr>
          <p:cNvPr id="7" name="Picture 2" descr="C:\Users\Наталья\AppData\Local\Microsoft\Windows\Temporary Internet Files\Content.IE5\A23W1M81\MC900434411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18828"/>
            <a:ext cx="1368152" cy="1539171"/>
          </a:xfrm>
          <a:prstGeom prst="rect">
            <a:avLst/>
          </a:prstGeom>
          <a:noFill/>
        </p:spPr>
      </p:pic>
      <p:pic>
        <p:nvPicPr>
          <p:cNvPr id="5122" name="Picture 2" descr="C:\Users\Наталья\Desktop\Мой урок\49852269_1255453174_90_895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76672"/>
            <a:ext cx="4104456" cy="5568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БЛИЦ-ОПРОС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052736"/>
            <a:ext cx="3528392" cy="46910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называется множество точек земной поверхности, равноудаленных от обоих полюсов?</a:t>
            </a:r>
            <a:endParaRPr lang="ru-RU" sz="3600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355976" y="273050"/>
            <a:ext cx="4330824" cy="5853113"/>
          </a:xfrm>
        </p:spPr>
        <p:txBody>
          <a:bodyPr/>
          <a:lstStyle/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экватор</a:t>
            </a:r>
            <a:endParaRPr lang="ru-RU" sz="4400" b="1" dirty="0" smtClean="0">
              <a:solidFill>
                <a:srgbClr val="008000"/>
              </a:solidFill>
            </a:endParaRPr>
          </a:p>
          <a:p>
            <a:endParaRPr lang="ru-RU" dirty="0"/>
          </a:p>
        </p:txBody>
      </p:sp>
      <p:pic>
        <p:nvPicPr>
          <p:cNvPr id="7" name="Picture 2" descr="C:\Users\Наталья\AppData\Local\Microsoft\Windows\Temporary Internet Files\Content.IE5\A23W1M81\MC900434411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18829"/>
            <a:ext cx="1368152" cy="1539171"/>
          </a:xfrm>
          <a:prstGeom prst="rect">
            <a:avLst/>
          </a:prstGeom>
          <a:noFill/>
        </p:spPr>
      </p:pic>
      <p:pic>
        <p:nvPicPr>
          <p:cNvPr id="6146" name="Picture 2" descr="C:\Users\Наталья\Desktop\Мой урок\solar-system-earth-wallpaper-1280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692696"/>
            <a:ext cx="4608512" cy="5305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БЛИЦ-ОПРОС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052736"/>
            <a:ext cx="3312368" cy="4691063"/>
          </a:xfrm>
        </p:spPr>
        <p:txBody>
          <a:bodyPr>
            <a:normAutofit/>
          </a:bodyPr>
          <a:lstStyle/>
          <a:p>
            <a:pPr algn="ctr"/>
            <a:endParaRPr lang="ru-RU" sz="36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называется множество населённых людьми мест?</a:t>
            </a:r>
            <a:endParaRPr lang="ru-RU" sz="3600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355976" y="273050"/>
            <a:ext cx="4330824" cy="5853113"/>
          </a:xfrm>
        </p:spPr>
        <p:txBody>
          <a:bodyPr/>
          <a:lstStyle/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деревня, село, город, посёлок</a:t>
            </a:r>
            <a:endParaRPr lang="ru-RU" sz="4400" b="1" dirty="0" smtClean="0">
              <a:solidFill>
                <a:srgbClr val="008000"/>
              </a:solidFill>
            </a:endParaRPr>
          </a:p>
          <a:p>
            <a:endParaRPr lang="ru-RU" dirty="0"/>
          </a:p>
        </p:txBody>
      </p:sp>
      <p:pic>
        <p:nvPicPr>
          <p:cNvPr id="7" name="Picture 2" descr="C:\Users\Наталья\AppData\Local\Microsoft\Windows\Temporary Internet Files\Content.IE5\A23W1M81\MC900434411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18829"/>
            <a:ext cx="1368152" cy="1539171"/>
          </a:xfrm>
          <a:prstGeom prst="rect">
            <a:avLst/>
          </a:prstGeom>
          <a:noFill/>
        </p:spPr>
      </p:pic>
      <p:pic>
        <p:nvPicPr>
          <p:cNvPr id="1026" name="Picture 2" descr="C:\Users\Наталья\Pictures\2278d0b0534ffb95e1fac3dfad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4174" y="1340769"/>
            <a:ext cx="4962479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БЛИЦ-ОПРОС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052736"/>
            <a:ext cx="3240360" cy="4691063"/>
          </a:xfrm>
        </p:spPr>
        <p:txBody>
          <a:bodyPr>
            <a:normAutofit/>
          </a:bodyPr>
          <a:lstStyle/>
          <a:p>
            <a:pPr algn="ctr"/>
            <a:endParaRPr lang="ru-RU" sz="36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называется множество картин?</a:t>
            </a:r>
            <a:endParaRPr lang="ru-RU" sz="3600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355976" y="273050"/>
            <a:ext cx="4330824" cy="5853113"/>
          </a:xfrm>
        </p:spPr>
        <p:txBody>
          <a:bodyPr/>
          <a:lstStyle/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выставка, галерея</a:t>
            </a:r>
            <a:endParaRPr lang="ru-RU" sz="4400" b="1" dirty="0" smtClean="0">
              <a:solidFill>
                <a:srgbClr val="008000"/>
              </a:solidFill>
            </a:endParaRPr>
          </a:p>
          <a:p>
            <a:endParaRPr lang="ru-RU" dirty="0"/>
          </a:p>
        </p:txBody>
      </p:sp>
      <p:pic>
        <p:nvPicPr>
          <p:cNvPr id="7" name="Picture 2" descr="C:\Users\Наталья\AppData\Local\Microsoft\Windows\Temporary Internet Files\Content.IE5\A23W1M81\MC900434411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18829"/>
            <a:ext cx="1368152" cy="1539171"/>
          </a:xfrm>
          <a:prstGeom prst="rect">
            <a:avLst/>
          </a:prstGeom>
          <a:noFill/>
        </p:spPr>
      </p:pic>
      <p:pic>
        <p:nvPicPr>
          <p:cNvPr id="2050" name="Picture 2" descr="http://img-2008-03.photosight.ru/26/26096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9320" y="1484784"/>
            <a:ext cx="5504680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БЛИЦ-ОПРОС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052736"/>
            <a:ext cx="3240360" cy="4691063"/>
          </a:xfrm>
        </p:spPr>
        <p:txBody>
          <a:bodyPr>
            <a:normAutofit/>
          </a:bodyPr>
          <a:lstStyle/>
          <a:p>
            <a:pPr algn="ctr"/>
            <a:endParaRPr lang="ru-RU" sz="36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называется множество документов?</a:t>
            </a:r>
            <a:endParaRPr lang="ru-RU" sz="3600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355976" y="273050"/>
            <a:ext cx="4330824" cy="5853113"/>
          </a:xfrm>
        </p:spPr>
        <p:txBody>
          <a:bodyPr/>
          <a:lstStyle/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архив</a:t>
            </a:r>
            <a:endParaRPr lang="ru-RU" sz="4400" b="1" dirty="0" smtClean="0">
              <a:solidFill>
                <a:srgbClr val="008000"/>
              </a:solidFill>
            </a:endParaRPr>
          </a:p>
          <a:p>
            <a:endParaRPr lang="ru-RU" dirty="0"/>
          </a:p>
        </p:txBody>
      </p:sp>
      <p:pic>
        <p:nvPicPr>
          <p:cNvPr id="7" name="Picture 2" descr="C:\Users\Наталья\AppData\Local\Microsoft\Windows\Temporary Internet Files\Content.IE5\A23W1M81\MC900434411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18829"/>
            <a:ext cx="1368152" cy="1539171"/>
          </a:xfrm>
          <a:prstGeom prst="rect">
            <a:avLst/>
          </a:prstGeom>
          <a:noFill/>
        </p:spPr>
      </p:pic>
      <p:pic>
        <p:nvPicPr>
          <p:cNvPr id="49154" name="Picture 2" descr="http://primamedia.ru/files/1336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268760"/>
            <a:ext cx="5184576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48~1\AppData\Local\Temp\Rar$DI02.879\Kantor_G.-P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240360" cy="5411401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524829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КАНТОР (</a:t>
            </a:r>
            <a:r>
              <a:rPr lang="ru-RU" b="1" i="1" dirty="0" err="1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Cantor</a:t>
            </a:r>
            <a:r>
              <a:rPr lang="ru-RU" b="1" i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) Георг (1845—1918)</a:t>
            </a:r>
            <a:r>
              <a:rPr lang="ru-RU" b="1" i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200" dirty="0" smtClean="0">
                <a:latin typeface="Monotype Corsiva" pitchFamily="66" charset="0"/>
                <a:cs typeface="Times New Roman" pitchFamily="18" charset="0"/>
              </a:rPr>
              <a:t>немецкий математик, логик, теолог, создатель теории бесконечных множеств, оказавшей определяющее влияние на развитие математических наук на рубеже </a:t>
            </a:r>
            <a:r>
              <a:rPr lang="ru-RU" sz="4200" b="1" dirty="0" smtClean="0">
                <a:latin typeface="Monotype Corsiva" pitchFamily="66" charset="0"/>
                <a:cs typeface="Times New Roman" pitchFamily="18" charset="0"/>
              </a:rPr>
              <a:t>19— 20 вв</a:t>
            </a:r>
            <a:r>
              <a:rPr lang="ru-RU" sz="4200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4200" dirty="0">
                <a:latin typeface="Monotype Corsiva" pitchFamily="66" charset="0"/>
                <a:cs typeface="Times New Roman" pitchFamily="18" charset="0"/>
              </a:rPr>
              <a:t>Теория множеств появилась на свет </a:t>
            </a:r>
            <a:r>
              <a:rPr lang="ru-RU" sz="42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7 декабря 1873 года</a:t>
            </a:r>
            <a:r>
              <a:rPr lang="ru-RU" sz="4200" dirty="0">
                <a:latin typeface="Monotype Corsiva" pitchFamily="66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6"/>
          <p:cNvSpPr txBox="1">
            <a:spLocks noChangeArrowheads="1" noChangeShapeType="1" noTextEdit="1"/>
          </p:cNvSpPr>
          <p:nvPr/>
        </p:nvSpPr>
        <p:spPr bwMode="auto">
          <a:xfrm>
            <a:off x="2483768" y="332656"/>
            <a:ext cx="4032448" cy="864096"/>
          </a:xfrm>
          <a:prstGeom prst="rect">
            <a:avLst/>
          </a:prstGeom>
        </p:spPr>
        <p:txBody>
          <a:bodyPr wrap="none" numCol="1" fromWordArt="1">
            <a:prstTxWarp prst="textFadeUp">
              <a:avLst>
                <a:gd name="adj" fmla="val 9991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 smtClean="0"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uLnTx/>
                <a:uFillTx/>
                <a:latin typeface="Arial"/>
                <a:ea typeface="+mj-ea"/>
                <a:cs typeface="Arial"/>
              </a:rPr>
              <a:t>МНОЖЕСТВО</a:t>
            </a:r>
          </a:p>
        </p:txBody>
      </p:sp>
      <p:sp>
        <p:nvSpPr>
          <p:cNvPr id="14" name="Овал 13"/>
          <p:cNvSpPr/>
          <p:nvPr/>
        </p:nvSpPr>
        <p:spPr>
          <a:xfrm>
            <a:off x="0" y="764704"/>
            <a:ext cx="3275856" cy="2952328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Множество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одно из основных понятий современной математики, используемое почти во всех её разделах.</a:t>
            </a:r>
          </a:p>
        </p:txBody>
      </p:sp>
      <p:sp>
        <p:nvSpPr>
          <p:cNvPr id="15" name="Овал 14"/>
          <p:cNvSpPr/>
          <p:nvPr/>
        </p:nvSpPr>
        <p:spPr>
          <a:xfrm>
            <a:off x="2771800" y="1628800"/>
            <a:ext cx="3384376" cy="331236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сожалению, основному понятию теории – понятию множества – нельзя дать строгого определения.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327576" y="3473624"/>
            <a:ext cx="3816424" cy="33843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Можно сказать, что 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множество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это </a:t>
            </a:r>
            <a:r>
              <a:rPr lang="ru-RU" sz="2000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совокупность»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«собрание», </a:t>
            </a:r>
            <a:r>
              <a:rPr lang="ru-RU" sz="20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коллекция», «семейство», «система», «класс</a:t>
            </a:r>
            <a:r>
              <a:rPr lang="ru-RU" sz="20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т. д.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95536" y="3573016"/>
            <a:ext cx="3347864" cy="2952328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Понятие множества поясняется при помощи примеров: множество книг на полке, множество точек на прямой (точечное множество) и т. д. </a:t>
            </a:r>
            <a:endParaRPr lang="ru-RU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652120" y="476672"/>
            <a:ext cx="3491880" cy="302433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Множества принято обозначать прописными буквами латинского алфавита: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A, B, C… Z.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6"/>
          <p:cNvSpPr txBox="1">
            <a:spLocks noChangeArrowheads="1" noChangeShapeType="1" noTextEdit="1"/>
          </p:cNvSpPr>
          <p:nvPr/>
        </p:nvSpPr>
        <p:spPr bwMode="auto">
          <a:xfrm>
            <a:off x="2123728" y="188640"/>
            <a:ext cx="6120680" cy="1080120"/>
          </a:xfrm>
          <a:prstGeom prst="rect">
            <a:avLst/>
          </a:prstGeom>
        </p:spPr>
        <p:txBody>
          <a:bodyPr wrap="none" numCol="1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3600" kern="10" dirty="0"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ea typeface="+mn-ea"/>
                <a:cs typeface="Arial"/>
              </a:rPr>
              <a:t>ЭЛЕМЕНТЫ </a:t>
            </a:r>
            <a:r>
              <a:rPr lang="ru-RU" sz="3600" kern="10" dirty="0" smtClean="0"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ea typeface="+mn-ea"/>
                <a:cs typeface="Arial"/>
              </a:rPr>
              <a:t>МНОЖЕСТВА</a:t>
            </a:r>
            <a:endParaRPr lang="ru-RU" sz="3600" kern="10" dirty="0">
              <a:ln w="12700">
                <a:solidFill>
                  <a:schemeClr val="tx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ea typeface="+mn-ea"/>
              <a:cs typeface="Arial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42844" y="1285860"/>
            <a:ext cx="2786050" cy="2928958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Объекты, из которых образовано множество, называются элементами.</a:t>
            </a:r>
          </a:p>
        </p:txBody>
      </p:sp>
      <p:sp>
        <p:nvSpPr>
          <p:cNvPr id="15" name="Овал 14"/>
          <p:cNvSpPr/>
          <p:nvPr/>
        </p:nvSpPr>
        <p:spPr>
          <a:xfrm>
            <a:off x="1071538" y="4429132"/>
            <a:ext cx="6572296" cy="221457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Элементы множества принято обозначать строчными буквами латинского алфавита: 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a, b, c… z.</a:t>
            </a:r>
          </a:p>
        </p:txBody>
      </p:sp>
      <p:sp>
        <p:nvSpPr>
          <p:cNvPr id="16" name="Овал 15"/>
          <p:cNvSpPr/>
          <p:nvPr/>
        </p:nvSpPr>
        <p:spPr>
          <a:xfrm>
            <a:off x="3000364" y="1357298"/>
            <a:ext cx="3000396" cy="300039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</a:rPr>
              <a:t>Если элемент </a:t>
            </a:r>
            <a:r>
              <a:rPr lang="ru-RU" sz="2000" dirty="0" err="1" smtClean="0">
                <a:solidFill>
                  <a:srgbClr val="000099"/>
                </a:solidFill>
                <a:latin typeface="Arial" pitchFamily="34" charset="0"/>
              </a:rPr>
              <a:t>х</a:t>
            </a:r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</a:rPr>
              <a:t>принадлежит множеству  М, то записывают  </a:t>
            </a:r>
            <a:r>
              <a:rPr lang="ru-RU" sz="2000" dirty="0" err="1" smtClean="0">
                <a:solidFill>
                  <a:srgbClr val="000099"/>
                </a:solidFill>
                <a:latin typeface="Arial" pitchFamily="34" charset="0"/>
              </a:rPr>
              <a:t>х</a:t>
            </a:r>
            <a:r>
              <a:rPr lang="ru-RU" sz="2000" dirty="0" smtClean="0">
                <a:solidFill>
                  <a:srgbClr val="000099"/>
                </a:solidFill>
                <a:latin typeface="Symbol" pitchFamily="18" charset="2"/>
              </a:rPr>
              <a:t> О 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</a:rPr>
              <a:t>М, если не принадлежит – </a:t>
            </a:r>
            <a:r>
              <a:rPr lang="en-US" sz="2000" dirty="0" smtClean="0">
                <a:solidFill>
                  <a:srgbClr val="000099"/>
                </a:solidFill>
                <a:latin typeface="Arial" pitchFamily="34" charset="0"/>
              </a:rPr>
              <a:t>x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ru-RU" sz="2000" dirty="0" smtClean="0">
                <a:solidFill>
                  <a:srgbClr val="000099"/>
                </a:solidFill>
                <a:latin typeface="Symbol" pitchFamily="18" charset="2"/>
              </a:rPr>
              <a:t>П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143636" y="1357298"/>
            <a:ext cx="2786082" cy="2786082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</a:rPr>
              <a:t>Если множество не содержит ни одного элемента, оно называется пустым и обозначается </a:t>
            </a:r>
            <a:endParaRPr lang="ru-RU" sz="2000" dirty="0">
              <a:solidFill>
                <a:srgbClr val="000099"/>
              </a:solidFill>
              <a:latin typeface="Arial" pitchFamily="34" charset="0"/>
            </a:endParaRPr>
          </a:p>
          <a:p>
            <a:pPr algn="ctr">
              <a:defRPr/>
            </a:pP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</a:rPr>
              <a:t>или 0. </a:t>
            </a:r>
            <a:endParaRPr lang="ru-RU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2" name="Блок-схема: узел 1"/>
          <p:cNvSpPr/>
          <p:nvPr/>
        </p:nvSpPr>
        <p:spPr>
          <a:xfrm>
            <a:off x="8100392" y="3717032"/>
            <a:ext cx="360040" cy="342038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8100392" y="3717032"/>
            <a:ext cx="360040" cy="3420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  <p:bldP spid="16" grpId="0" animBg="1"/>
      <p:bldP spid="18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50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/>
              <a:t>Цели урока: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Monotype Corsiva" pitchFamily="66" charset="0"/>
              </a:rPr>
              <a:t>Обобщить представление о множестве как о неопределяемом понятии, закрепить умения задавать множества всеми способами, отрабатывать навыки выполнения операции над множествами.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Monotype Corsiva" pitchFamily="66" charset="0"/>
              </a:rPr>
              <a:t>Развивать мышление правильно анализировать, сравнивать, устанавливать соответствие между элементами различных множеств.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Monotype Corsiva" pitchFamily="66" charset="0"/>
              </a:rPr>
              <a:t>Воспитывать грамотную математическую речь и интерес к математике как науке, развивать логическое мышление.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 </a:t>
            </a:r>
            <a:r>
              <a:rPr lang="ru-RU" sz="53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Виды множеств</a:t>
            </a:r>
            <a:br>
              <a:rPr lang="ru-RU" sz="53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53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b="1" dirty="0">
              <a:ln/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11560" y="2780928"/>
            <a:ext cx="374441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499992" y="2636910"/>
            <a:ext cx="4320480" cy="16561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8037" y="2967335"/>
            <a:ext cx="31658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конечные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2967335"/>
            <a:ext cx="42598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бесконечные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5572140"/>
            <a:ext cx="8638389" cy="175432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>
            <a:off x="323528" y="1010345"/>
            <a:ext cx="1080120" cy="177058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>
            <a:off x="7740352" y="1010345"/>
            <a:ext cx="1080120" cy="177058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4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467544" y="1412776"/>
          <a:ext cx="8316416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45" name="Text Box 25"/>
          <p:cNvSpPr txBox="1">
            <a:spLocks noChangeArrowheads="1"/>
          </p:cNvSpPr>
          <p:nvPr/>
        </p:nvSpPr>
        <p:spPr bwMode="auto">
          <a:xfrm>
            <a:off x="1643042" y="5013176"/>
            <a:ext cx="299316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/>
              <a:t>А = </a:t>
            </a:r>
            <a:r>
              <a:rPr lang="en-US" b="1" dirty="0" smtClean="0">
                <a:cs typeface="Arial" charset="0"/>
              </a:rPr>
              <a:t>{1</a:t>
            </a:r>
            <a:r>
              <a:rPr lang="ru-RU" b="1" dirty="0" smtClean="0">
                <a:cs typeface="Arial" charset="0"/>
              </a:rPr>
              <a:t>, </a:t>
            </a:r>
            <a:r>
              <a:rPr lang="en-US" b="1" dirty="0" smtClean="0">
                <a:cs typeface="Arial" charset="0"/>
              </a:rPr>
              <a:t>2</a:t>
            </a:r>
            <a:r>
              <a:rPr lang="ru-RU" b="1" dirty="0" smtClean="0">
                <a:cs typeface="Arial" charset="0"/>
              </a:rPr>
              <a:t>, 3</a:t>
            </a:r>
            <a:r>
              <a:rPr lang="ru-RU" b="1" dirty="0">
                <a:cs typeface="Arial" charset="0"/>
              </a:rPr>
              <a:t>, 4, 5, </a:t>
            </a:r>
            <a:r>
              <a:rPr lang="ru-RU" b="1" dirty="0" smtClean="0">
                <a:cs typeface="Arial" charset="0"/>
              </a:rPr>
              <a:t>6, 7, 8, 9</a:t>
            </a:r>
            <a:r>
              <a:rPr lang="en-US" b="1" dirty="0" smtClean="0">
                <a:cs typeface="Arial" charset="0"/>
              </a:rPr>
              <a:t>}</a:t>
            </a:r>
            <a:endParaRPr lang="ru-RU" b="1" dirty="0" smtClean="0">
              <a:cs typeface="Arial" charset="0"/>
            </a:endParaRPr>
          </a:p>
          <a:p>
            <a:r>
              <a:rPr lang="en-US" b="1" dirty="0" smtClean="0">
                <a:cs typeface="Arial" charset="0"/>
              </a:rPr>
              <a:t>B = {</a:t>
            </a:r>
            <a:r>
              <a:rPr lang="ru-RU" b="1" dirty="0" smtClean="0">
                <a:cs typeface="Arial" charset="0"/>
              </a:rPr>
              <a:t>Маша, Даша, Саша</a:t>
            </a:r>
            <a:r>
              <a:rPr lang="en-US" b="1" dirty="0" smtClean="0">
                <a:cs typeface="Arial" charset="0"/>
              </a:rPr>
              <a:t>}</a:t>
            </a:r>
            <a:endParaRPr lang="ru-RU" b="1" dirty="0" smtClean="0">
              <a:cs typeface="Arial" charset="0"/>
            </a:endParaRPr>
          </a:p>
          <a:p>
            <a:r>
              <a:rPr lang="ru-RU" b="1" dirty="0" smtClean="0">
                <a:cs typeface="Arial" charset="0"/>
              </a:rPr>
              <a:t>М= </a:t>
            </a:r>
            <a:r>
              <a:rPr lang="en-US" b="1" dirty="0" smtClean="0">
                <a:cs typeface="Arial" charset="0"/>
              </a:rPr>
              <a:t>{1</a:t>
            </a:r>
            <a:r>
              <a:rPr lang="ru-RU" b="1" dirty="0" smtClean="0">
                <a:cs typeface="Arial" charset="0"/>
              </a:rPr>
              <a:t>,2,3,4,5</a:t>
            </a:r>
            <a:r>
              <a:rPr lang="en-US" b="1" dirty="0" smtClean="0">
                <a:cs typeface="Arial" charset="0"/>
              </a:rPr>
              <a:t>}</a:t>
            </a:r>
            <a:endParaRPr lang="ru-RU" b="1" dirty="0" smtClean="0">
              <a:cs typeface="Arial" charset="0"/>
            </a:endParaRPr>
          </a:p>
          <a:p>
            <a:endParaRPr lang="ru-RU" dirty="0" smtClean="0"/>
          </a:p>
          <a:p>
            <a:r>
              <a:rPr lang="en-US" b="1" i="1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endParaRPr lang="ru-RU" b="1" dirty="0" smtClean="0">
              <a:cs typeface="Arial" charset="0"/>
            </a:endParaRPr>
          </a:p>
          <a:p>
            <a:endParaRPr lang="ru-RU" b="1" dirty="0" smtClean="0">
              <a:cs typeface="Arial" charset="0"/>
            </a:endParaRPr>
          </a:p>
          <a:p>
            <a:endParaRPr lang="ru-RU" b="1" dirty="0" smtClean="0">
              <a:cs typeface="Arial" charset="0"/>
            </a:endParaRPr>
          </a:p>
          <a:p>
            <a:endParaRPr lang="en-US" b="1" dirty="0" smtClean="0">
              <a:cs typeface="Arial" charset="0"/>
            </a:endParaRPr>
          </a:p>
        </p:txBody>
      </p:sp>
      <p:sp>
        <p:nvSpPr>
          <p:cNvPr id="81946" name="Text Box 26"/>
          <p:cNvSpPr txBox="1">
            <a:spLocks noChangeArrowheads="1"/>
          </p:cNvSpPr>
          <p:nvPr/>
        </p:nvSpPr>
        <p:spPr bwMode="auto">
          <a:xfrm>
            <a:off x="4644008" y="4826675"/>
            <a:ext cx="328557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Множество </a:t>
            </a:r>
            <a:r>
              <a:rPr lang="ru-RU" b="1" dirty="0" smtClean="0">
                <a:solidFill>
                  <a:srgbClr val="FF0000"/>
                </a:solidFill>
              </a:rPr>
              <a:t>ЧЁТНЫХ</a:t>
            </a:r>
            <a:r>
              <a:rPr lang="ru-RU" b="1" dirty="0" smtClean="0"/>
              <a:t> </a:t>
            </a:r>
            <a:r>
              <a:rPr lang="ru-RU" b="1" dirty="0"/>
              <a:t>чисел: свойство, которым обладает каждый элемент данного множества, - </a:t>
            </a:r>
            <a:r>
              <a:rPr lang="ru-RU" b="1" dirty="0" smtClean="0">
                <a:solidFill>
                  <a:srgbClr val="FF0000"/>
                </a:solidFill>
              </a:rPr>
              <a:t>«ДЕЛИТСЯ НА 2»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7" name="WordArt 6"/>
          <p:cNvSpPr txBox="1">
            <a:spLocks noChangeArrowheads="1" noChangeShapeType="1" noTextEdit="1"/>
          </p:cNvSpPr>
          <p:nvPr/>
        </p:nvSpPr>
        <p:spPr bwMode="auto">
          <a:xfrm>
            <a:off x="1619672" y="332656"/>
            <a:ext cx="6120680" cy="1080120"/>
          </a:xfrm>
          <a:prstGeom prst="rect">
            <a:avLst/>
          </a:prstGeom>
        </p:spPr>
        <p:txBody>
          <a:bodyPr wrap="none" numCol="1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3600" kern="10" dirty="0" smtClean="0"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ea typeface="+mn-ea"/>
                <a:cs typeface="Arial"/>
              </a:rPr>
              <a:t>СПОСОБЫ ЗАДАНИЯ МНОЖЕСТВ</a:t>
            </a:r>
            <a:endParaRPr lang="ru-RU" sz="3600" kern="10" dirty="0">
              <a:ln w="12700">
                <a:solidFill>
                  <a:schemeClr val="tx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ea typeface="+mn-ea"/>
              <a:cs typeface="Arial"/>
            </a:endParaRPr>
          </a:p>
        </p:txBody>
      </p:sp>
      <p:sp>
        <p:nvSpPr>
          <p:cNvPr id="3" name="Двойные фигурные скобки 2"/>
          <p:cNvSpPr/>
          <p:nvPr/>
        </p:nvSpPr>
        <p:spPr>
          <a:xfrm>
            <a:off x="2357422" y="7286652"/>
            <a:ext cx="896200" cy="275258"/>
          </a:xfrm>
          <a:prstGeom prst="bracePair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войные фигурные скобки 3"/>
          <p:cNvSpPr/>
          <p:nvPr/>
        </p:nvSpPr>
        <p:spPr>
          <a:xfrm>
            <a:off x="2214546" y="6858000"/>
            <a:ext cx="1370502" cy="276998"/>
          </a:xfrm>
          <a:prstGeom prst="bracePair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1500166" y="5631417"/>
            <a:ext cx="428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cs typeface="Arial" charset="0"/>
            </a:endParaRPr>
          </a:p>
          <a:p>
            <a:r>
              <a:rPr lang="ru-RU" b="1" dirty="0" smtClean="0">
                <a:cs typeface="Arial" charset="0"/>
              </a:rPr>
              <a:t>   </a:t>
            </a:r>
            <a:r>
              <a:rPr lang="en-US" b="1" dirty="0" smtClean="0">
                <a:cs typeface="Arial" charset="0"/>
              </a:rPr>
              <a:t>M={x:</a:t>
            </a:r>
            <a:r>
              <a:rPr lang="en-US" b="1" dirty="0" smtClean="0"/>
              <a:t> </a:t>
            </a:r>
            <a:r>
              <a:rPr lang="ru-RU" b="1" dirty="0" err="1" smtClean="0"/>
              <a:t>х</a:t>
            </a:r>
            <a:r>
              <a:rPr lang="ru-RU" b="1" dirty="0" smtClean="0"/>
              <a:t> Є </a:t>
            </a:r>
            <a:r>
              <a:rPr lang="en-US" b="1" dirty="0" smtClean="0"/>
              <a:t>N, 1≤ x ≤5</a:t>
            </a:r>
            <a:r>
              <a:rPr lang="ru-RU" b="1" dirty="0" smtClean="0"/>
              <a:t> </a:t>
            </a:r>
            <a:r>
              <a:rPr lang="en-US" b="1" dirty="0" smtClean="0">
                <a:cs typeface="Arial" charset="0"/>
              </a:rPr>
              <a:t>}</a:t>
            </a:r>
            <a:endParaRPr lang="en-US" b="1" dirty="0">
              <a:cs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81945" grpId="0"/>
      <p:bldP spid="8194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285728"/>
            <a:ext cx="6120680" cy="30712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Два множества </a:t>
            </a:r>
            <a:r>
              <a:rPr lang="ru-RU" sz="2400" i="1" dirty="0" smtClean="0">
                <a:latin typeface="Monotype Corsiva" pitchFamily="66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 и </a:t>
            </a:r>
            <a:r>
              <a:rPr lang="ru-RU" sz="2400" i="1" dirty="0" smtClean="0">
                <a:latin typeface="Monotype Corsiva" pitchFamily="66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 называются </a:t>
            </a:r>
            <a:r>
              <a:rPr lang="ru-RU" sz="24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равными</a:t>
            </a:r>
          </a:p>
          <a:p>
            <a:pPr algn="ctr"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    ( </a:t>
            </a:r>
            <a:r>
              <a:rPr lang="ru-RU" sz="2400" i="1" dirty="0" smtClean="0">
                <a:latin typeface="Monotype Corsiva" pitchFamily="66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 =</a:t>
            </a:r>
            <a:r>
              <a:rPr lang="ru-RU" sz="2400" i="1" dirty="0" smtClean="0">
                <a:latin typeface="Monotype Corsiva" pitchFamily="66" charset="0"/>
                <a:cs typeface="Times New Roman" pitchFamily="18" charset="0"/>
              </a:rPr>
              <a:t> В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 ), если они состоят из одних и тех же элементов, то есть каждый элемент множества </a:t>
            </a:r>
            <a:r>
              <a:rPr lang="ru-RU" sz="2400" i="1" dirty="0" smtClean="0">
                <a:latin typeface="Monotype Corsiva" pitchFamily="66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 является элементом множества </a:t>
            </a:r>
            <a:r>
              <a:rPr lang="ru-RU" sz="2400" i="1" dirty="0" smtClean="0">
                <a:latin typeface="Monotype Corsiva" pitchFamily="66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 и наоборот, каждый элемент множества </a:t>
            </a:r>
            <a:r>
              <a:rPr lang="ru-RU" sz="2400" i="1" dirty="0" smtClean="0">
                <a:latin typeface="Monotype Corsiva" pitchFamily="66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 является элементом множества </a:t>
            </a:r>
            <a:r>
              <a:rPr lang="ru-RU" sz="2400" i="1" dirty="0" smtClean="0">
                <a:latin typeface="Monotype Corsiva" pitchFamily="66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.</a:t>
            </a:r>
            <a:endParaRPr lang="ru-RU" sz="24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3645024"/>
            <a:ext cx="6120680" cy="27363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Если каждый элемент множества  А является </a:t>
            </a:r>
          </a:p>
          <a:p>
            <a:pPr algn="ctr"/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элементом множества В, то множество А называется </a:t>
            </a:r>
            <a:r>
              <a:rPr lang="ru-RU" sz="28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подмножеством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 В.</a:t>
            </a:r>
          </a:p>
          <a:p>
            <a:pPr algn="ctr"/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Обозначение: А  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  <a:sym typeface="Symbol"/>
              </a:rPr>
              <a:t> 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В.</a:t>
            </a:r>
          </a:p>
          <a:p>
            <a:pPr algn="ctr"/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Знак  « 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  <a:sym typeface="Symbol"/>
              </a:rPr>
              <a:t> 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» - </a:t>
            </a:r>
            <a:r>
              <a:rPr lang="ru-RU" sz="2800" dirty="0" err="1" smtClean="0">
                <a:latin typeface="Monotype Corsiva" pitchFamily="66" charset="0"/>
                <a:cs typeface="Times New Roman" pitchFamily="18" charset="0"/>
              </a:rPr>
              <a:t>знак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 включения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Файл:Venn A subset B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437112"/>
            <a:ext cx="1476375" cy="1476375"/>
          </a:xfrm>
          <a:prstGeom prst="rect">
            <a:avLst/>
          </a:prstGeom>
          <a:noFill/>
        </p:spPr>
      </p:pic>
      <p:pic>
        <p:nvPicPr>
          <p:cNvPr id="6" name="Picture 3" descr="C:\Users\Наталья\AppData\Local\Microsoft\Windows\Temporary Internet Files\Content.IE5\A23W1M81\MC90043441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980729"/>
            <a:ext cx="2120925" cy="2345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354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/>
              <a:t>Пример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1500174"/>
            <a:ext cx="6840538" cy="5056201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3600" dirty="0">
                <a:latin typeface="Monotype Corsiva" pitchFamily="66" charset="0"/>
              </a:rPr>
              <a:t>{</a:t>
            </a:r>
            <a:r>
              <a:rPr lang="en-US" sz="3600" dirty="0" smtClean="0">
                <a:latin typeface="Monotype Corsiva" pitchFamily="66" charset="0"/>
              </a:rPr>
              <a:t>x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,</a:t>
            </a:r>
            <a:r>
              <a:rPr lang="en-US" sz="3600" dirty="0">
                <a:latin typeface="Monotype Corsiva" pitchFamily="66" charset="0"/>
              </a:rPr>
              <a:t>y</a:t>
            </a:r>
            <a:r>
              <a:rPr lang="en-US" sz="3600" dirty="0" smtClean="0">
                <a:latin typeface="Monotype Corsiva" pitchFamily="66" charset="0"/>
              </a:rPr>
              <a:t>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z,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t</a:t>
            </a:r>
            <a:r>
              <a:rPr lang="en-US" sz="3600" dirty="0">
                <a:latin typeface="Monotype Corsiva" pitchFamily="66" charset="0"/>
              </a:rPr>
              <a:t>}</a:t>
            </a:r>
          </a:p>
          <a:p>
            <a:pPr>
              <a:buFont typeface="Wingdings" pitchFamily="2" charset="2"/>
              <a:buNone/>
            </a:pPr>
            <a:r>
              <a:rPr lang="en-US" sz="3600" dirty="0">
                <a:latin typeface="Monotype Corsiva" pitchFamily="66" charset="0"/>
              </a:rPr>
              <a:t>                              </a:t>
            </a:r>
          </a:p>
          <a:p>
            <a:pPr>
              <a:buFont typeface="Wingdings" pitchFamily="2" charset="2"/>
              <a:buNone/>
            </a:pPr>
            <a:r>
              <a:rPr lang="en-US" sz="3600" dirty="0">
                <a:latin typeface="Monotype Corsiva" pitchFamily="66" charset="0"/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en-US" sz="3600" dirty="0">
                <a:latin typeface="Monotype Corsiva" pitchFamily="66" charset="0"/>
              </a:rPr>
              <a:t>{x</a:t>
            </a:r>
            <a:r>
              <a:rPr lang="en-US" sz="3600" dirty="0" smtClean="0">
                <a:latin typeface="Monotype Corsiva" pitchFamily="66" charset="0"/>
              </a:rPr>
              <a:t>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z,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t</a:t>
            </a:r>
            <a:r>
              <a:rPr lang="en-US" sz="3600" dirty="0">
                <a:latin typeface="Monotype Corsiva" pitchFamily="66" charset="0"/>
              </a:rPr>
              <a:t>}  {x</a:t>
            </a:r>
            <a:r>
              <a:rPr lang="en-US" sz="3600" dirty="0" smtClean="0">
                <a:latin typeface="Monotype Corsiva" pitchFamily="66" charset="0"/>
              </a:rPr>
              <a:t>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y,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z</a:t>
            </a:r>
            <a:r>
              <a:rPr lang="en-US" sz="3600" dirty="0">
                <a:latin typeface="Monotype Corsiva" pitchFamily="66" charset="0"/>
              </a:rPr>
              <a:t>}  {x</a:t>
            </a:r>
            <a:r>
              <a:rPr lang="en-US" sz="3600" dirty="0" smtClean="0">
                <a:latin typeface="Monotype Corsiva" pitchFamily="66" charset="0"/>
              </a:rPr>
              <a:t>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y,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t </a:t>
            </a:r>
            <a:r>
              <a:rPr lang="en-US" sz="3600" dirty="0">
                <a:latin typeface="Monotype Corsiva" pitchFamily="66" charset="0"/>
              </a:rPr>
              <a:t>}  {y</a:t>
            </a:r>
            <a:r>
              <a:rPr lang="en-US" sz="3600" dirty="0" smtClean="0">
                <a:latin typeface="Monotype Corsiva" pitchFamily="66" charset="0"/>
              </a:rPr>
              <a:t>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z,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t</a:t>
            </a:r>
            <a:r>
              <a:rPr lang="en-US" sz="3600" dirty="0">
                <a:latin typeface="Monotype Corsiva" pitchFamily="66" charset="0"/>
              </a:rPr>
              <a:t>}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latin typeface="Monotype Corsiva" pitchFamily="66" charset="0"/>
              </a:rPr>
              <a:t>{x,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y}  { x,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z}  {x,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t}  { y,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z}   {y,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t}     {z,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en-US" sz="3600" dirty="0" smtClean="0">
                <a:latin typeface="Monotype Corsiva" pitchFamily="66" charset="0"/>
              </a:rPr>
              <a:t>t}</a:t>
            </a:r>
            <a:endParaRPr lang="en-US" sz="3600" dirty="0">
              <a:latin typeface="Monotype Corsiva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-US" sz="3600" dirty="0" smtClean="0">
                <a:latin typeface="Monotype Corsiva" pitchFamily="66" charset="0"/>
              </a:rPr>
              <a:t>     {x }              { y}            { z}            {t}</a:t>
            </a:r>
            <a:endParaRPr lang="en-US" sz="3600" dirty="0">
              <a:latin typeface="Monotype Corsiva" pitchFamily="66" charset="0"/>
            </a:endParaRPr>
          </a:p>
          <a:p>
            <a:pPr>
              <a:buFont typeface="Wingdings" pitchFamily="2" charset="2"/>
              <a:buNone/>
            </a:pPr>
            <a:endParaRPr lang="en-US" sz="3600" dirty="0">
              <a:latin typeface="Monotype Corsiva" pitchFamily="66" charset="0"/>
            </a:endParaRPr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 flipH="1">
            <a:off x="2411413" y="2708275"/>
            <a:ext cx="129698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 flipH="1">
            <a:off x="3924300" y="2781300"/>
            <a:ext cx="21590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>
            <a:off x="4500563" y="2781300"/>
            <a:ext cx="576262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>
            <a:off x="5076825" y="2636838"/>
            <a:ext cx="1296988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24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6"/>
          <p:cNvSpPr txBox="1">
            <a:spLocks noChangeArrowheads="1" noChangeShapeType="1" noTextEdit="1"/>
          </p:cNvSpPr>
          <p:nvPr/>
        </p:nvSpPr>
        <p:spPr bwMode="auto">
          <a:xfrm>
            <a:off x="1691680" y="0"/>
            <a:ext cx="6120680" cy="1080120"/>
          </a:xfrm>
          <a:prstGeom prst="rect">
            <a:avLst/>
          </a:prstGeom>
        </p:spPr>
        <p:txBody>
          <a:bodyPr wrap="none" numCol="1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3600" kern="10" dirty="0" smtClean="0"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ОПЕРАЦИИ НАД МНОЖЕСТВАМИ </a:t>
            </a:r>
            <a:endParaRPr lang="ru-RU" sz="3600" kern="10" dirty="0">
              <a:ln w="12700">
                <a:solidFill>
                  <a:schemeClr val="tx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ea typeface="+mn-ea"/>
              <a:cs typeface="Arial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67544" y="1214422"/>
            <a:ext cx="3851920" cy="4086786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Пересечением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двух множеств А и В, называется множество, которое состоит из всех элементов, лежащих одновременно в множестве А </a:t>
            </a:r>
            <a:r>
              <a:rPr lang="ru-RU" sz="2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множестве В.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644008" y="1214422"/>
            <a:ext cx="3923928" cy="391538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Объединением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двух множеств А и В называется множество, которое состоит из всех элементов, принадлежащих хотя бы одному из множеств - </a:t>
            </a:r>
            <a:r>
              <a:rPr lang="ru-RU" sz="2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или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А </a:t>
            </a:r>
            <a:r>
              <a:rPr lang="ru-RU" sz="2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или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В.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445224"/>
            <a:ext cx="34563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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В= {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</a:t>
            </a:r>
            <a:r>
              <a:rPr lang="en-US" sz="24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-US" sz="24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5445224"/>
            <a:ext cx="3744416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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В={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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73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6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7159" y="0"/>
            <a:ext cx="8572530" cy="32861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sz="28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Пересечением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двух множеств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называется множество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= А    В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которое состоит из всех элементов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лежащих одновременно в множестве А </a:t>
            </a:r>
            <a:r>
              <a:rPr lang="ru-RU" sz="28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множестве В.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   В = {</a:t>
            </a:r>
            <a:r>
              <a:rPr lang="ru-RU" sz="4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}, где  </a:t>
            </a:r>
            <a:r>
              <a:rPr lang="ru-RU" sz="4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А и </a:t>
            </a:r>
            <a:r>
              <a:rPr lang="ru-RU" sz="4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В</a:t>
            </a:r>
          </a:p>
        </p:txBody>
      </p:sp>
      <p:graphicFrame>
        <p:nvGraphicFramePr>
          <p:cNvPr id="1026" name="Rectangle 18"/>
          <p:cNvGraphicFramePr>
            <a:graphicFrameLocks noGrp="1"/>
          </p:cNvGraphicFramePr>
          <p:nvPr>
            <p:ph sz="quarter" idx="2"/>
          </p:nvPr>
        </p:nvGraphicFramePr>
        <p:xfrm>
          <a:off x="6667500" y="2695575"/>
          <a:ext cx="0" cy="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Формула" r:id="rId3" imgW="0" imgH="0" progId="Equation.3">
                  <p:embed/>
                </p:oleObj>
              </mc:Choice>
              <mc:Fallback>
                <p:oleObj name="Формула" r:id="rId3" imgW="0" imgH="0" progId="Equation.3">
                  <p:embed/>
                  <p:pic>
                    <p:nvPicPr>
                      <p:cNvPr id="0" name="AutoShape 15"/>
                      <p:cNvPicPr>
                        <a:picLocks noGrp="1"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0" y="2695575"/>
                        <a:ext cx="0" cy="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3357554" y="714356"/>
          <a:ext cx="576263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Формула" r:id="rId4" imgW="152334" imgH="190417" progId="Equation.3">
                  <p:embed/>
                </p:oleObj>
              </mc:Choice>
              <mc:Fallback>
                <p:oleObj name="Формула" r:id="rId4" imgW="152334" imgH="190417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714356"/>
                        <a:ext cx="576263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3367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9" name="Object 11"/>
          <p:cNvGraphicFramePr>
            <a:graphicFrameLocks noChangeAspect="1"/>
          </p:cNvGraphicFramePr>
          <p:nvPr/>
        </p:nvGraphicFramePr>
        <p:xfrm>
          <a:off x="6500826" y="2714620"/>
          <a:ext cx="328612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Формула" r:id="rId6" imgW="126725" imgH="126725" progId="Equation.3">
                  <p:embed/>
                </p:oleObj>
              </mc:Choice>
              <mc:Fallback>
                <p:oleObj name="Формула" r:id="rId6" imgW="126725" imgH="126725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26" y="2714620"/>
                        <a:ext cx="328612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" name="Rectangle 14"/>
          <p:cNvSpPr>
            <a:spLocks noChangeArrowheads="1"/>
          </p:cNvSpPr>
          <p:nvPr/>
        </p:nvSpPr>
        <p:spPr bwMode="auto">
          <a:xfrm>
            <a:off x="3492500" y="429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30" name="Object 13"/>
          <p:cNvGraphicFramePr>
            <a:graphicFrameLocks noChangeAspect="1"/>
          </p:cNvGraphicFramePr>
          <p:nvPr/>
        </p:nvGraphicFramePr>
        <p:xfrm>
          <a:off x="4714876" y="2643182"/>
          <a:ext cx="433388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Формула" r:id="rId8" imgW="126725" imgH="126725" progId="Equation.3">
                  <p:embed/>
                </p:oleObj>
              </mc:Choice>
              <mc:Fallback>
                <p:oleObj name="Формула" r:id="rId8" imgW="126725" imgH="126725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2643182"/>
                        <a:ext cx="433388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92" name="Picture 2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14438" y="4572000"/>
            <a:ext cx="36179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357313" y="3857625"/>
            <a:ext cx="16621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М</a:t>
            </a:r>
            <a:r>
              <a:rPr lang="ru-RU" sz="2400" b="1"/>
              <a:t>=</a:t>
            </a:r>
            <a:r>
              <a:rPr lang="ru-RU" sz="2400" b="1">
                <a:solidFill>
                  <a:srgbClr val="C00000"/>
                </a:solidFill>
              </a:rPr>
              <a:t> </a:t>
            </a:r>
            <a:r>
              <a:rPr lang="ru-RU" sz="2400" b="1">
                <a:solidFill>
                  <a:srgbClr val="002060"/>
                </a:solidFill>
              </a:rPr>
              <a:t>а    с</a:t>
            </a:r>
          </a:p>
        </p:txBody>
      </p:sp>
      <p:graphicFrame>
        <p:nvGraphicFramePr>
          <p:cNvPr id="7193" name="Object 25"/>
          <p:cNvGraphicFramePr>
            <a:graphicFrameLocks noChangeAspect="1"/>
          </p:cNvGraphicFramePr>
          <p:nvPr/>
        </p:nvGraphicFramePr>
        <p:xfrm>
          <a:off x="2071670" y="3786190"/>
          <a:ext cx="500063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Формула" r:id="rId10" imgW="152334" imgH="190417" progId="Equation.3">
                  <p:embed/>
                </p:oleObj>
              </mc:Choice>
              <mc:Fallback>
                <p:oleObj name="Формула" r:id="rId10" imgW="152334" imgH="190417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70" y="3786190"/>
                        <a:ext cx="500063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4" descr="Картинка 10 из 13516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6313" y="3429000"/>
            <a:ext cx="4397375" cy="292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7" name="Object 21"/>
          <p:cNvGraphicFramePr>
            <a:graphicFrameLocks noChangeAspect="1"/>
          </p:cNvGraphicFramePr>
          <p:nvPr/>
        </p:nvGraphicFramePr>
        <p:xfrm>
          <a:off x="857224" y="2500306"/>
          <a:ext cx="500062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Формула" r:id="rId14" imgW="152334" imgH="190417" progId="Equation.3">
                  <p:embed/>
                </p:oleObj>
              </mc:Choice>
              <mc:Fallback>
                <p:oleObj name="Формула" r:id="rId14" imgW="152334" imgH="190417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2500306"/>
                        <a:ext cx="500062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736371"/>
              </p:ext>
            </p:extLst>
          </p:nvPr>
        </p:nvGraphicFramePr>
        <p:xfrm>
          <a:off x="-2340768" y="714356"/>
          <a:ext cx="433388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Формула" r:id="rId15" imgW="126725" imgH="126725" progId="Equation.3">
                  <p:embed/>
                </p:oleObj>
              </mc:Choice>
              <mc:Fallback>
                <p:oleObj name="Формула" r:id="rId15" imgW="126725" imgH="126725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340768" y="714356"/>
                        <a:ext cx="433388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4"/>
          <p:cNvSpPr txBox="1">
            <a:spLocks noChangeArrowheads="1"/>
          </p:cNvSpPr>
          <p:nvPr/>
        </p:nvSpPr>
        <p:spPr bwMode="auto">
          <a:xfrm>
            <a:off x="357158" y="333375"/>
            <a:ext cx="8786842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Объединением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двух множеств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называется множество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    В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которое состоит из всех элементов, принадлежащих А </a:t>
            </a:r>
            <a:r>
              <a:rPr lang="ru-RU" sz="28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В.   </a:t>
            </a:r>
          </a:p>
          <a:p>
            <a:endParaRPr lang="ru-RU" sz="3200" dirty="0">
              <a:latin typeface="Arial" charset="0"/>
              <a:cs typeface="Arial" charset="0"/>
            </a:endParaRPr>
          </a:p>
          <a:p>
            <a:r>
              <a:rPr lang="ru-RU" sz="3200" dirty="0">
                <a:latin typeface="Arial" charset="0"/>
                <a:cs typeface="Arial" charset="0"/>
              </a:rPr>
              <a:t>С = А     В= {</a:t>
            </a:r>
            <a:r>
              <a:rPr lang="ru-RU" sz="3200" dirty="0" err="1">
                <a:latin typeface="Arial" charset="0"/>
                <a:cs typeface="Arial" charset="0"/>
              </a:rPr>
              <a:t>х</a:t>
            </a:r>
            <a:r>
              <a:rPr lang="ru-RU" sz="3200" dirty="0">
                <a:latin typeface="Arial" charset="0"/>
                <a:cs typeface="Arial" charset="0"/>
              </a:rPr>
              <a:t>}, где </a:t>
            </a:r>
            <a:r>
              <a:rPr lang="ru-RU" sz="3200" dirty="0" err="1">
                <a:latin typeface="Arial" charset="0"/>
                <a:cs typeface="Arial" charset="0"/>
              </a:rPr>
              <a:t>х</a:t>
            </a:r>
            <a:r>
              <a:rPr lang="ru-RU" sz="3200" dirty="0">
                <a:latin typeface="Arial" charset="0"/>
                <a:cs typeface="Arial" charset="0"/>
              </a:rPr>
              <a:t>     А или </a:t>
            </a:r>
            <a:r>
              <a:rPr lang="ru-RU" sz="3200" dirty="0" err="1">
                <a:latin typeface="Arial" charset="0"/>
                <a:cs typeface="Arial" charset="0"/>
              </a:rPr>
              <a:t>х</a:t>
            </a:r>
            <a:r>
              <a:rPr lang="ru-RU" sz="3200" dirty="0">
                <a:latin typeface="Arial" charset="0"/>
                <a:cs typeface="Arial" charset="0"/>
              </a:rPr>
              <a:t>     В. </a:t>
            </a:r>
            <a:r>
              <a:rPr lang="ru-RU" sz="3200" dirty="0">
                <a:solidFill>
                  <a:schemeClr val="tx2"/>
                </a:solidFill>
              </a:rPr>
              <a:t>	 </a:t>
            </a:r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2428860" y="857232"/>
          <a:ext cx="47307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Формула" r:id="rId3" imgW="152334" imgH="190417" progId="Equation.3">
                  <p:embed/>
                </p:oleObj>
              </mc:Choice>
              <mc:Fallback>
                <p:oleObj name="Формула" r:id="rId3" imgW="152334" imgH="190417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857232"/>
                        <a:ext cx="473075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1571604" y="2214554"/>
          <a:ext cx="357188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Формула" r:id="rId5" imgW="152334" imgH="190417" progId="Equation.3">
                  <p:embed/>
                </p:oleObj>
              </mc:Choice>
              <mc:Fallback>
                <p:oleObj name="Формула" r:id="rId5" imgW="152334" imgH="190417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2214554"/>
                        <a:ext cx="357188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2" name="Object 9"/>
          <p:cNvGraphicFramePr>
            <a:graphicFrameLocks noChangeAspect="1"/>
          </p:cNvGraphicFramePr>
          <p:nvPr/>
        </p:nvGraphicFramePr>
        <p:xfrm>
          <a:off x="4357686" y="2214554"/>
          <a:ext cx="4286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Формула" r:id="rId7" imgW="126725" imgH="126725" progId="Equation.3">
                  <p:embed/>
                </p:oleObj>
              </mc:Choice>
              <mc:Fallback>
                <p:oleObj name="Формула" r:id="rId7" imgW="126725" imgH="126725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6" y="2214554"/>
                        <a:ext cx="42862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3" name="Object 13"/>
          <p:cNvGraphicFramePr>
            <a:graphicFrameLocks noGrp="1" noChangeAspect="1"/>
          </p:cNvGraphicFramePr>
          <p:nvPr>
            <p:ph/>
          </p:nvPr>
        </p:nvGraphicFramePr>
        <p:xfrm>
          <a:off x="6286512" y="2214554"/>
          <a:ext cx="4286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Формула" r:id="rId9" imgW="126725" imgH="126725" progId="Equation.3">
                  <p:embed/>
                </p:oleObj>
              </mc:Choice>
              <mc:Fallback>
                <p:oleObj name="Формула" r:id="rId9" imgW="126725" imgH="126725" progId="Equation.3">
                  <p:embed/>
                  <p:pic>
                    <p:nvPicPr>
                      <p:cNvPr id="0" name="Picture 1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2214554"/>
                        <a:ext cx="42862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9" name="Picture 5" descr="250px-Venn_A_union_B">
            <a:hlinkClick r:id="rId10" tooltip="Объединение A и B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14438" y="3249912"/>
            <a:ext cx="4357694" cy="2996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215063" y="3429000"/>
            <a:ext cx="2714625" cy="27876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>
                <a:solidFill>
                  <a:srgbClr val="C00000"/>
                </a:solidFill>
              </a:rPr>
              <a:t>А – девочки класса,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C00000"/>
                </a:solidFill>
              </a:rPr>
              <a:t>В – мальчики класса,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C00000"/>
                </a:solidFill>
              </a:rPr>
              <a:t>С – весь класс</a:t>
            </a: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1571604" y="2214554"/>
          <a:ext cx="357188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Формула" r:id="rId12" imgW="152334" imgH="190417" progId="Equation.3">
                  <p:embed/>
                </p:oleObj>
              </mc:Choice>
              <mc:Fallback>
                <p:oleObj name="Формула" r:id="rId12" imgW="152334" imgH="190417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2214554"/>
                        <a:ext cx="357188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4450"/>
            <a:ext cx="8229600" cy="792163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                    Разность множеств</a:t>
            </a:r>
          </a:p>
        </p:txBody>
      </p:sp>
      <p:sp>
        <p:nvSpPr>
          <p:cNvPr id="133123" name="Oval 3"/>
          <p:cNvSpPr>
            <a:spLocks noChangeArrowheads="1"/>
          </p:cNvSpPr>
          <p:nvPr/>
        </p:nvSpPr>
        <p:spPr bwMode="auto">
          <a:xfrm>
            <a:off x="357158" y="571480"/>
            <a:ext cx="2786062" cy="2786082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99FF"/>
              </a:gs>
            </a:gsLst>
            <a:lin ang="5400000" scaled="1"/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4000" dirty="0" smtClean="0">
                <a:latin typeface="Monotype Corsiva" pitchFamily="66" charset="0"/>
              </a:rPr>
              <a:t>А\ В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106363" y="836613"/>
            <a:ext cx="6318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dirty="0">
                <a:latin typeface="Monotype Corsiva" pitchFamily="66" charset="0"/>
              </a:rPr>
              <a:t>А</a:t>
            </a:r>
            <a:r>
              <a:rPr lang="ru-RU" sz="3600" b="1" i="1" dirty="0"/>
              <a:t> </a:t>
            </a:r>
          </a:p>
        </p:txBody>
      </p:sp>
      <p:sp>
        <p:nvSpPr>
          <p:cNvPr id="133126" name="Oval 6" descr="Темный диагональный 1"/>
          <p:cNvSpPr>
            <a:spLocks noChangeArrowheads="1"/>
          </p:cNvSpPr>
          <p:nvPr/>
        </p:nvSpPr>
        <p:spPr bwMode="auto">
          <a:xfrm>
            <a:off x="357158" y="571480"/>
            <a:ext cx="2786062" cy="280828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27" name="Oval 7"/>
          <p:cNvSpPr>
            <a:spLocks noChangeArrowheads="1"/>
          </p:cNvSpPr>
          <p:nvPr/>
        </p:nvSpPr>
        <p:spPr bwMode="auto">
          <a:xfrm>
            <a:off x="2214546" y="1500174"/>
            <a:ext cx="1946275" cy="1871662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50000">
                <a:srgbClr val="007600"/>
              </a:gs>
              <a:gs pos="100000">
                <a:srgbClr val="00FF00"/>
              </a:gs>
            </a:gsLst>
            <a:lin ang="5400000" scaled="1"/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4400" dirty="0" smtClean="0">
                <a:latin typeface="Monotype Corsiva" pitchFamily="66" charset="0"/>
              </a:rPr>
              <a:t>В</a:t>
            </a:r>
            <a:endParaRPr lang="ru-RU" sz="4400" dirty="0">
              <a:latin typeface="Monotype Corsiva" pitchFamily="66" charset="0"/>
            </a:endParaRPr>
          </a:p>
        </p:txBody>
      </p:sp>
      <p:sp>
        <p:nvSpPr>
          <p:cNvPr id="133128" name="Oval 8" descr="Темный диагональный 1"/>
          <p:cNvSpPr>
            <a:spLocks noChangeArrowheads="1"/>
          </p:cNvSpPr>
          <p:nvPr/>
        </p:nvSpPr>
        <p:spPr bwMode="auto">
          <a:xfrm>
            <a:off x="-3071866" y="642918"/>
            <a:ext cx="2714644" cy="273685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29" name="Rectangle 9"/>
          <p:cNvSpPr>
            <a:spLocks noChangeArrowheads="1"/>
          </p:cNvSpPr>
          <p:nvPr/>
        </p:nvSpPr>
        <p:spPr bwMode="auto">
          <a:xfrm>
            <a:off x="285720" y="3786190"/>
            <a:ext cx="835824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sz="3600" u="sng" dirty="0">
                <a:latin typeface="Monotype Corsiva" pitchFamily="66" charset="0"/>
              </a:rPr>
              <a:t>Разностью</a:t>
            </a:r>
            <a:r>
              <a:rPr lang="ru-RU" sz="3600" dirty="0">
                <a:latin typeface="Monotype Corsiva" pitchFamily="66" charset="0"/>
              </a:rPr>
              <a:t> множеств А и В </a:t>
            </a:r>
            <a:r>
              <a:rPr lang="ru-RU" sz="3600" dirty="0" smtClean="0">
                <a:latin typeface="Monotype Corsiva" pitchFamily="66" charset="0"/>
              </a:rPr>
              <a:t>называется множество А\ В, состоящее </a:t>
            </a:r>
            <a:r>
              <a:rPr lang="ru-RU" sz="3600" dirty="0">
                <a:latin typeface="Monotype Corsiva" pitchFamily="66" charset="0"/>
              </a:rPr>
              <a:t>из тех и только тех </a:t>
            </a:r>
            <a:r>
              <a:rPr lang="ru-RU" sz="3600" dirty="0" smtClean="0">
                <a:latin typeface="Monotype Corsiva" pitchFamily="66" charset="0"/>
              </a:rPr>
              <a:t>элементов </a:t>
            </a:r>
            <a:r>
              <a:rPr lang="ru-RU" sz="3600" dirty="0">
                <a:latin typeface="Monotype Corsiva" pitchFamily="66" charset="0"/>
              </a:rPr>
              <a:t>множества А, </a:t>
            </a:r>
            <a:r>
              <a:rPr lang="ru-RU" sz="3600" dirty="0" smtClean="0">
                <a:latin typeface="Monotype Corsiva" pitchFamily="66" charset="0"/>
              </a:rPr>
              <a:t>которые не принадлежат множеству </a:t>
            </a:r>
            <a:r>
              <a:rPr lang="ru-RU" sz="3600" dirty="0">
                <a:latin typeface="Monotype Corsiva" pitchFamily="66" charset="0"/>
              </a:rPr>
              <a:t>В. 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-1331913" y="4221163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5" name="Rectangle 12"/>
          <p:cNvSpPr>
            <a:spLocks noChangeArrowheads="1"/>
          </p:cNvSpPr>
          <p:nvPr/>
        </p:nvSpPr>
        <p:spPr bwMode="auto">
          <a:xfrm>
            <a:off x="1403350" y="-360363"/>
            <a:ext cx="916463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/>
          <a:p>
            <a:pPr algn="ctr"/>
            <a:endParaRPr lang="ru-RU" sz="4400">
              <a:solidFill>
                <a:schemeClr val="tx2"/>
              </a:solidFill>
            </a:endParaRPr>
          </a:p>
        </p:txBody>
      </p:sp>
      <p:sp>
        <p:nvSpPr>
          <p:cNvPr id="133134" name="Text Box 14"/>
          <p:cNvSpPr txBox="1">
            <a:spLocks noChangeArrowheads="1"/>
          </p:cNvSpPr>
          <p:nvPr/>
        </p:nvSpPr>
        <p:spPr bwMode="auto">
          <a:xfrm>
            <a:off x="1331913" y="4941888"/>
            <a:ext cx="631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00164" y="1428736"/>
            <a:ext cx="400050" cy="204773"/>
          </a:xfrm>
          <a:prstGeom prst="rect">
            <a:avLst/>
          </a:prstGeom>
          <a:noFill/>
        </p:spPr>
      </p:pic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285916" y="2071678"/>
            <a:ext cx="123825" cy="238125"/>
          </a:xfrm>
          <a:prstGeom prst="rect">
            <a:avLst/>
          </a:prstGeom>
          <a:noFill/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 flipH="1">
            <a:off x="9144000" y="-2079724"/>
            <a:ext cx="857288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конечного множества А через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обозначим число его элементов Число элементов пустого множества равно 0.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54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400"/>
                                        <p:tgtEl>
                                          <p:spTgt spid="13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4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500"/>
                                        <p:tgtEl>
                                          <p:spTgt spid="13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600"/>
                                        <p:tgtEl>
                                          <p:spTgt spid="13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400"/>
                                        <p:tgtEl>
                                          <p:spTgt spid="13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"/>
                                        <p:tgtEl>
                                          <p:spTgt spid="13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animBg="1"/>
      <p:bldP spid="133124" grpId="0"/>
      <p:bldP spid="133126" grpId="0" animBg="1"/>
      <p:bldP spid="133127" grpId="0" animBg="1"/>
      <p:bldP spid="133128" grpId="0" animBg="1"/>
      <p:bldP spid="133129" grpId="0"/>
      <p:bldP spid="13313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Дополнение множеств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Если В подмножество А, то разность А \ В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называется </a:t>
            </a:r>
            <a:r>
              <a:rPr lang="ru-RU" sz="4000" u="sng" dirty="0" smtClean="0">
                <a:solidFill>
                  <a:schemeClr val="tx1"/>
                </a:solidFill>
                <a:latin typeface="Monotype Corsiva" pitchFamily="66" charset="0"/>
              </a:rPr>
              <a:t>дополнением  </a:t>
            </a: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множества В 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до множества А. </a:t>
            </a:r>
          </a:p>
          <a:p>
            <a:pPr>
              <a:buNone/>
            </a:pPr>
            <a:endParaRPr lang="ru-RU" sz="40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4" name="Oval 13"/>
          <p:cNvSpPr>
            <a:spLocks noChangeArrowheads="1"/>
          </p:cNvSpPr>
          <p:nvPr/>
        </p:nvSpPr>
        <p:spPr bwMode="auto">
          <a:xfrm>
            <a:off x="3786182" y="3500438"/>
            <a:ext cx="2873381" cy="285752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99FF"/>
              </a:gs>
            </a:gsLst>
            <a:lin ang="5400000" scaled="1"/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None/>
            </a:pPr>
            <a:r>
              <a:rPr lang="ru-RU" sz="4400" dirty="0" smtClean="0">
                <a:latin typeface="Monotype Corsiva" pitchFamily="66" charset="0"/>
              </a:rPr>
              <a:t>А</a:t>
            </a:r>
            <a:endParaRPr lang="ru-RU" sz="4400" dirty="0" smtClean="0"/>
          </a:p>
        </p:txBody>
      </p:sp>
      <p:sp>
        <p:nvSpPr>
          <p:cNvPr id="7" name="Oval 15"/>
          <p:cNvSpPr>
            <a:spLocks noChangeArrowheads="1"/>
          </p:cNvSpPr>
          <p:nvPr/>
        </p:nvSpPr>
        <p:spPr bwMode="auto">
          <a:xfrm>
            <a:off x="4929190" y="4214818"/>
            <a:ext cx="1438278" cy="1357322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50000">
                <a:srgbClr val="007600"/>
              </a:gs>
              <a:gs pos="100000">
                <a:srgbClr val="00FF00"/>
              </a:gs>
            </a:gsLst>
            <a:lin ang="5400000" scaled="1"/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4000" dirty="0" smtClean="0">
                <a:latin typeface="Monotype Corsiva" pitchFamily="66" charset="0"/>
              </a:rPr>
              <a:t>В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 элементов множества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latin typeface="Monotype Corsiva" pitchFamily="66" charset="0"/>
              </a:rPr>
              <a:t>Для конечного множества А через </a:t>
            </a:r>
            <a:r>
              <a:rPr lang="en-US" sz="4000" dirty="0" smtClean="0">
                <a:latin typeface="Monotype Corsiva" pitchFamily="66" charset="0"/>
              </a:rPr>
              <a:t>m</a:t>
            </a:r>
            <a:r>
              <a:rPr lang="ru-RU" sz="4000" dirty="0" smtClean="0">
                <a:latin typeface="Monotype Corsiva" pitchFamily="66" charset="0"/>
              </a:rPr>
              <a:t>(</a:t>
            </a:r>
            <a:r>
              <a:rPr lang="en-US" sz="4000" dirty="0" smtClean="0">
                <a:latin typeface="Monotype Corsiva" pitchFamily="66" charset="0"/>
              </a:rPr>
              <a:t>A</a:t>
            </a:r>
            <a:r>
              <a:rPr lang="ru-RU" sz="4000" dirty="0" smtClean="0">
                <a:latin typeface="Monotype Corsiva" pitchFamily="66" charset="0"/>
              </a:rPr>
              <a:t>) обозначим число его элементов .Число элементов пустого множества равно 0. </a:t>
            </a:r>
          </a:p>
          <a:p>
            <a:pPr>
              <a:buNone/>
            </a:pPr>
            <a:r>
              <a:rPr lang="ru-RU" sz="4000" dirty="0" smtClean="0">
                <a:latin typeface="Monotype Corsiva" pitchFamily="66" charset="0"/>
              </a:rPr>
              <a:t>    Для конечных множеств А и В справедливо равенство : </a:t>
            </a:r>
          </a:p>
          <a:p>
            <a:r>
              <a:rPr lang="en-US" sz="4400" b="1" dirty="0" smtClean="0">
                <a:solidFill>
                  <a:srgbClr val="C00000"/>
                </a:solidFill>
                <a:latin typeface="Monotype Corsiva" pitchFamily="66" charset="0"/>
              </a:rPr>
              <a:t>m (A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  <a:sym typeface="Symbol"/>
              </a:rPr>
              <a:t>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В)</a:t>
            </a:r>
            <a:r>
              <a:rPr lang="en-US" sz="4400" b="1" dirty="0" smtClean="0">
                <a:solidFill>
                  <a:srgbClr val="C00000"/>
                </a:solidFill>
                <a:latin typeface="Monotype Corsiva" pitchFamily="66" charset="0"/>
              </a:rPr>
              <a:t>= m(A) + m(B) – m(A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 </a:t>
            </a:r>
            <a:r>
              <a:rPr lang="en-US" sz="4400" b="1" dirty="0" smtClean="0">
                <a:solidFill>
                  <a:srgbClr val="C00000"/>
                </a:solidFill>
                <a:latin typeface="Monotype Corsiva" pitchFamily="66" charset="0"/>
              </a:rPr>
              <a:t>B)</a:t>
            </a:r>
            <a:endParaRPr lang="ru-RU" sz="44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Разминка: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4000" b="1" dirty="0" smtClean="0">
                <a:latin typeface="Monotype Corsiva" pitchFamily="66" charset="0"/>
              </a:rPr>
              <a:t>Приведите примеры множеств, элементами которого являются: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Monotype Corsiva" pitchFamily="66" charset="0"/>
              </a:rPr>
              <a:t>     а) животные;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Monotype Corsiva" pitchFamily="66" charset="0"/>
              </a:rPr>
              <a:t>     б) числа;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Monotype Corsiva" pitchFamily="66" charset="0"/>
              </a:rPr>
              <a:t>     в) геометрические фигуры.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1285852" y="285728"/>
            <a:ext cx="7000924" cy="107157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Решение задач с помощью кругов Эйлера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786742" cy="4714908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l">
              <a:lnSpc>
                <a:spcPct val="90000"/>
              </a:lnSpc>
            </a:pPr>
            <a:endParaRPr lang="ru-RU" sz="20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l">
              <a:lnSpc>
                <a:spcPct val="90000"/>
              </a:lnSpc>
            </a:pPr>
            <a:endParaRPr lang="ru-RU" sz="20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l">
              <a:lnSpc>
                <a:spcPct val="90000"/>
              </a:lnSpc>
            </a:pPr>
            <a:endParaRPr lang="ru-RU" sz="20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endParaRPr lang="ru-RU" sz="20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endParaRPr lang="ru-RU" sz="20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endParaRPr lang="ru-RU" sz="20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endParaRPr lang="ru-RU" sz="20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endParaRPr lang="ru-RU" sz="20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endParaRPr lang="ru-RU" sz="20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endParaRPr lang="ru-RU" sz="22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endParaRPr lang="ru-RU" sz="22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endParaRPr lang="ru-RU" sz="22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endParaRPr lang="ru-RU" sz="2200" b="1" dirty="0" smtClean="0">
              <a:solidFill>
                <a:schemeClr val="accent6"/>
              </a:solidFill>
            </a:endParaRPr>
          </a:p>
          <a:p>
            <a:pPr algn="l">
              <a:lnSpc>
                <a:spcPct val="90000"/>
              </a:lnSpc>
            </a:pPr>
            <a:r>
              <a:rPr lang="ru-RU" sz="2900" b="1" dirty="0" smtClean="0">
                <a:solidFill>
                  <a:schemeClr val="accent6"/>
                </a:solidFill>
              </a:rPr>
              <a:t>ЭЙЛЕР Леонард (1707-1783),</a:t>
            </a:r>
          </a:p>
          <a:p>
            <a:pPr algn="l">
              <a:lnSpc>
                <a:spcPct val="90000"/>
              </a:lnSpc>
            </a:pPr>
            <a:r>
              <a:rPr lang="ru-RU" sz="2900" b="1" dirty="0" smtClean="0">
                <a:solidFill>
                  <a:schemeClr val="accent6"/>
                </a:solidFill>
              </a:rPr>
              <a:t>российский ученый — математик,</a:t>
            </a:r>
          </a:p>
          <a:p>
            <a:pPr algn="l">
              <a:lnSpc>
                <a:spcPct val="90000"/>
              </a:lnSpc>
            </a:pPr>
            <a:r>
              <a:rPr lang="ru-RU" sz="2900" b="1" dirty="0" smtClean="0">
                <a:solidFill>
                  <a:schemeClr val="accent6"/>
                </a:solidFill>
              </a:rPr>
              <a:t>механик, физик и астроном.</a:t>
            </a:r>
          </a:p>
          <a:p>
            <a:pPr algn="l"/>
            <a:endParaRPr lang="ru-RU" sz="2900" dirty="0" smtClean="0"/>
          </a:p>
          <a:p>
            <a:endParaRPr lang="ru-RU" sz="29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D308-6BAF-4CF9-9AB6-64923A6D5500}" type="slidenum">
              <a:rPr lang="ru-RU" smtClean="0"/>
              <a:pPr/>
              <a:t>30</a:t>
            </a:fld>
            <a:endParaRPr lang="ru-RU"/>
          </a:p>
        </p:txBody>
      </p:sp>
      <p:pic>
        <p:nvPicPr>
          <p:cNvPr id="7" name="Picture 10" descr="эйлер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00100" y="1785926"/>
            <a:ext cx="250033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Номер слайда 3"/>
          <p:cNvSpPr txBox="1">
            <a:spLocks/>
          </p:cNvSpPr>
          <p:nvPr/>
        </p:nvSpPr>
        <p:spPr>
          <a:xfrm>
            <a:off x="8358214" y="6429396"/>
            <a:ext cx="357190" cy="214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B1D308-6BAF-4CF9-9AB6-64923A6D5500}" type="slidenum">
              <a:rPr kumimoji="0" lang="ru-RU" sz="12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ru-RU" sz="1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3116"/>
            <a:ext cx="1571636" cy="12277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3" descr="рис3"/>
          <p:cNvPicPr>
            <a:picLocks noChangeAspect="1" noChangeArrowheads="1"/>
          </p:cNvPicPr>
          <p:nvPr/>
        </p:nvPicPr>
        <p:blipFill>
          <a:blip r:embed="rId4" cstate="print"/>
          <a:srcRect l="19127" t="17467" r="41292" b="22461"/>
          <a:stretch>
            <a:fillRect/>
          </a:stretch>
        </p:blipFill>
        <p:spPr bwMode="auto">
          <a:xfrm>
            <a:off x="4929190" y="3786190"/>
            <a:ext cx="1500198" cy="1404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4" descr="Рис4"/>
          <p:cNvPicPr>
            <a:picLocks noChangeAspect="1" noChangeArrowheads="1"/>
          </p:cNvPicPr>
          <p:nvPr/>
        </p:nvPicPr>
        <p:blipFill>
          <a:blip r:embed="rId5" cstate="print"/>
          <a:srcRect l="16754" t="11203" r="42880" b="37473"/>
          <a:stretch>
            <a:fillRect/>
          </a:stretch>
        </p:blipFill>
        <p:spPr bwMode="auto">
          <a:xfrm>
            <a:off x="6786578" y="2071678"/>
            <a:ext cx="1500198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 b="7702"/>
          <a:stretch>
            <a:fillRect/>
          </a:stretch>
        </p:blipFill>
        <p:spPr bwMode="auto">
          <a:xfrm>
            <a:off x="6786578" y="3844612"/>
            <a:ext cx="1571636" cy="12852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7786742" cy="51115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Решение задач с помощью кругов Эйлера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  <a:ea typeface="Arial" charset="0"/>
                <a:cs typeface="Arial" charset="0"/>
              </a:rPr>
              <a:t>Задача 1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/>
                </a:solidFill>
                <a:ea typeface="Arial" charset="0"/>
                <a:cs typeface="Arial" charset="0"/>
              </a:rPr>
              <a:t>Расположите 4 элемента в двух множествах так, чтобы в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/>
                </a:solidFill>
                <a:ea typeface="Arial" charset="0"/>
                <a:cs typeface="Arial" charset="0"/>
              </a:rPr>
              <a:t>каждом из них было по 3 элемента.</a:t>
            </a:r>
          </a:p>
          <a:p>
            <a:pPr>
              <a:buNone/>
            </a:pPr>
            <a:endParaRPr lang="ru-RU" sz="24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D308-6BAF-4CF9-9AB6-64923A6D5500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Номер слайда 3"/>
          <p:cNvSpPr txBox="1">
            <a:spLocks/>
          </p:cNvSpPr>
          <p:nvPr/>
        </p:nvSpPr>
        <p:spPr>
          <a:xfrm>
            <a:off x="8358214" y="6429396"/>
            <a:ext cx="357190" cy="214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B1D308-6BAF-4CF9-9AB6-64923A6D5500}" type="slidenum">
              <a:rPr kumimoji="0" lang="ru-RU" sz="12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ru-RU" sz="1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857496"/>
            <a:ext cx="5214974" cy="296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643866" cy="51115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Решение задач с помощью кругов Эйлера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  <a:ea typeface="Arial" charset="0"/>
                <a:cs typeface="Arial" charset="0"/>
              </a:rPr>
              <a:t>Задача 2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6"/>
                </a:solidFill>
                <a:ea typeface="Arial" charset="0"/>
                <a:cs typeface="Arial" charset="0"/>
              </a:rPr>
              <a:t>Множества А и В содержат соответственно 5 и 6 элементов,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6"/>
                </a:solidFill>
                <a:ea typeface="Arial" charset="0"/>
                <a:cs typeface="Arial" charset="0"/>
              </a:rPr>
              <a:t>а множество А ∩ В – 2 элемента. Сколько элементов в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6"/>
                </a:solidFill>
                <a:ea typeface="Arial" charset="0"/>
                <a:cs typeface="Arial" charset="0"/>
              </a:rPr>
              <a:t>множестве  А </a:t>
            </a:r>
            <a:r>
              <a:rPr lang="en-US" sz="2400" b="1" dirty="0" smtClean="0">
                <a:solidFill>
                  <a:schemeClr val="accent6"/>
                </a:solidFill>
                <a:ea typeface="Arial" charset="0"/>
                <a:cs typeface="Arial" charset="0"/>
              </a:rPr>
              <a:t>U</a:t>
            </a:r>
            <a:r>
              <a:rPr lang="ru-RU" sz="2400" b="1" dirty="0" smtClean="0">
                <a:solidFill>
                  <a:schemeClr val="accent6"/>
                </a:solidFill>
                <a:ea typeface="Arial" charset="0"/>
                <a:cs typeface="Arial" charset="0"/>
              </a:rPr>
              <a:t> В?</a:t>
            </a:r>
          </a:p>
          <a:p>
            <a:pPr>
              <a:buNone/>
            </a:pPr>
            <a:endParaRPr lang="ru-RU" sz="2400" b="1" dirty="0" smtClean="0">
              <a:solidFill>
                <a:schemeClr val="accent3">
                  <a:lumMod val="40000"/>
                  <a:lumOff val="60000"/>
                </a:schemeClr>
              </a:solidFill>
              <a:ea typeface="Arial" charset="0"/>
              <a:cs typeface="Arial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D308-6BAF-4CF9-9AB6-64923A6D5500}" type="slidenum">
              <a:rPr lang="ru-RU" smtClean="0"/>
              <a:pPr/>
              <a:t>32</a:t>
            </a:fld>
            <a:endParaRPr lang="ru-RU" dirty="0"/>
          </a:p>
        </p:txBody>
      </p:sp>
      <p:sp>
        <p:nvSpPr>
          <p:cNvPr id="5" name="Номер слайда 3"/>
          <p:cNvSpPr txBox="1">
            <a:spLocks/>
          </p:cNvSpPr>
          <p:nvPr/>
        </p:nvSpPr>
        <p:spPr>
          <a:xfrm>
            <a:off x="8358214" y="6429396"/>
            <a:ext cx="357190" cy="214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B1D308-6BAF-4CF9-9AB6-64923A6D5500}" type="slidenum">
              <a:rPr kumimoji="0" lang="ru-RU" sz="12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ru-RU" sz="1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429000"/>
            <a:ext cx="4406665" cy="2745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01056" cy="51117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Решение задач с помощью кругов Эйлера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  <a:ea typeface="Arial" charset="0"/>
                <a:cs typeface="Arial" charset="0"/>
              </a:rPr>
              <a:t>Задача 3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6"/>
                </a:solidFill>
              </a:rPr>
              <a:t>Каждая семья, живущая в нашем доме, выписывает или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6"/>
                </a:solidFill>
              </a:rPr>
              <a:t>газету, или журнал, или и то и другое вместе. 75 семей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6"/>
                </a:solidFill>
              </a:rPr>
              <a:t>выписывают газету, а 27 семей выписывают журнал и лишь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6"/>
                </a:solidFill>
              </a:rPr>
              <a:t>13 семей выписывают и журнал, и газету. Сколько 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6"/>
                </a:solidFill>
              </a:rPr>
              <a:t>семей живет в нашем доме?</a:t>
            </a:r>
          </a:p>
          <a:p>
            <a:pPr>
              <a:buFont typeface="Wingdings" pitchFamily="2" charset="2"/>
              <a:buNone/>
            </a:pPr>
            <a:endParaRPr lang="ru-RU" sz="2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D308-6BAF-4CF9-9AB6-64923A6D5500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Номер слайда 3"/>
          <p:cNvSpPr txBox="1">
            <a:spLocks/>
          </p:cNvSpPr>
          <p:nvPr/>
        </p:nvSpPr>
        <p:spPr>
          <a:xfrm>
            <a:off x="8358214" y="6429396"/>
            <a:ext cx="357190" cy="214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B1D308-6BAF-4CF9-9AB6-64923A6D5500}" type="slidenum">
              <a:rPr kumimoji="0" lang="ru-RU" sz="12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ru-RU" sz="1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1420"/>
          <a:stretch>
            <a:fillRect/>
          </a:stretch>
        </p:blipFill>
        <p:spPr bwMode="auto">
          <a:xfrm>
            <a:off x="2143108" y="3429000"/>
            <a:ext cx="4958087" cy="3220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00034" y="990600"/>
            <a:ext cx="8345516" cy="543879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800" b="1" dirty="0" smtClean="0">
                <a:latin typeface="Monotype Corsiva" pitchFamily="66" charset="0"/>
              </a:rPr>
              <a:t>2. Перечислите элементы множеств: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 smtClean="0">
                <a:latin typeface="Monotype Corsiva" pitchFamily="66" charset="0"/>
              </a:rPr>
              <a:t>   </a:t>
            </a:r>
            <a:r>
              <a:rPr lang="ru-RU" sz="4000" dirty="0" smtClean="0">
                <a:latin typeface="Monotype Corsiva" pitchFamily="66" charset="0"/>
              </a:rPr>
              <a:t>а) частей света;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Monotype Corsiva" pitchFamily="66" charset="0"/>
              </a:rPr>
              <a:t>   б) цифр;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Monotype Corsiva" pitchFamily="66" charset="0"/>
              </a:rPr>
              <a:t>   в) дней недели;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Monotype Corsiva" pitchFamily="66" charset="0"/>
              </a:rPr>
              <a:t>   г) цветов радуги.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dirty="0" smtClean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14348" y="285728"/>
            <a:ext cx="8007350" cy="5767390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latin typeface="Monotype Corsiva" pitchFamily="66" charset="0"/>
              </a:rPr>
              <a:t>3. Среди перечисленных ниже множеств укажите конечные и бесконечные множества: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i="1" dirty="0" smtClean="0">
                <a:latin typeface="Monotype Corsiva" pitchFamily="66" charset="0"/>
              </a:rPr>
              <a:t>а) множество чисел, кратных 13;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i="1" dirty="0" smtClean="0">
                <a:latin typeface="Monotype Corsiva" pitchFamily="66" charset="0"/>
              </a:rPr>
              <a:t>б) множество делителей числа 15;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i="1" dirty="0" smtClean="0">
                <a:latin typeface="Monotype Corsiva" pitchFamily="66" charset="0"/>
              </a:rPr>
              <a:t>в) множество деревьев в лесу;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i="1" dirty="0" smtClean="0">
                <a:latin typeface="Monotype Corsiva" pitchFamily="66" charset="0"/>
              </a:rPr>
              <a:t>г) множество натуральных чисел;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i="1" dirty="0" err="1" smtClean="0">
                <a:latin typeface="Monotype Corsiva" pitchFamily="66" charset="0"/>
              </a:rPr>
              <a:t>д</a:t>
            </a:r>
            <a:r>
              <a:rPr lang="ru-RU" sz="3600" i="1" dirty="0" smtClean="0">
                <a:latin typeface="Monotype Corsiva" pitchFamily="66" charset="0"/>
              </a:rPr>
              <a:t>) множество рек Ростовской области;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i="1" dirty="0" smtClean="0">
                <a:latin typeface="Monotype Corsiva" pitchFamily="66" charset="0"/>
              </a:rPr>
              <a:t>е) множество корней уравнения </a:t>
            </a:r>
            <a:r>
              <a:rPr lang="ru-RU" sz="3600" i="1" dirty="0" err="1" smtClean="0">
                <a:latin typeface="Monotype Corsiva" pitchFamily="66" charset="0"/>
              </a:rPr>
              <a:t>х</a:t>
            </a:r>
            <a:r>
              <a:rPr lang="ru-RU" sz="3600" i="1" dirty="0" smtClean="0">
                <a:latin typeface="Monotype Corsiva" pitchFamily="66" charset="0"/>
              </a:rPr>
              <a:t> + 3 = 11;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i="1" dirty="0" smtClean="0">
                <a:latin typeface="Monotype Corsiva" pitchFamily="66" charset="0"/>
              </a:rPr>
              <a:t>ж)</a:t>
            </a:r>
            <a:r>
              <a:rPr lang="en-US" sz="3600" i="1" dirty="0" smtClean="0">
                <a:latin typeface="Monotype Corsiva" pitchFamily="66" charset="0"/>
              </a:rPr>
              <a:t> </a:t>
            </a:r>
            <a:r>
              <a:rPr lang="ru-RU" sz="3600" i="1" dirty="0" smtClean="0">
                <a:latin typeface="Monotype Corsiva" pitchFamily="66" charset="0"/>
              </a:rPr>
              <a:t>множество решений неравенства </a:t>
            </a:r>
            <a:r>
              <a:rPr lang="ru-RU" sz="3600" i="1" dirty="0" err="1" smtClean="0">
                <a:latin typeface="Monotype Corsiva" pitchFamily="66" charset="0"/>
              </a:rPr>
              <a:t>х</a:t>
            </a:r>
            <a:r>
              <a:rPr lang="ru-RU" sz="3600" i="1" dirty="0" smtClean="0">
                <a:latin typeface="Monotype Corsiva" pitchFamily="66" charset="0"/>
              </a:rPr>
              <a:t> + 1 </a:t>
            </a:r>
            <a:r>
              <a:rPr lang="en-US" sz="3600" i="1" dirty="0" smtClean="0">
                <a:latin typeface="Monotype Corsiva" pitchFamily="66" charset="0"/>
                <a:cs typeface="Arial" charset="0"/>
              </a:rPr>
              <a:t>&lt;</a:t>
            </a:r>
            <a:r>
              <a:rPr lang="ru-RU" sz="3600" i="1" dirty="0" smtClean="0">
                <a:latin typeface="Monotype Corsiva" pitchFamily="66" charset="0"/>
                <a:cs typeface="Arial" charset="0"/>
              </a:rPr>
              <a:t> 3.</a:t>
            </a:r>
            <a:endParaRPr lang="en-US" sz="3600" i="1" dirty="0" smtClean="0"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62000" y="357166"/>
            <a:ext cx="8007350" cy="5281634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4</a:t>
            </a:r>
            <a:r>
              <a:rPr lang="ru-RU" b="1" dirty="0" smtClean="0">
                <a:latin typeface="Monotype Corsiva" pitchFamily="66" charset="0"/>
              </a:rPr>
              <a:t>. Даны множества: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А – множество фруктов в корзине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В – множество яблок в этой корзине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С – множество груш в этой корзине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</a:t>
            </a:r>
            <a:r>
              <a:rPr lang="en-US" dirty="0" smtClean="0">
                <a:latin typeface="Monotype Corsiva" pitchFamily="66" charset="0"/>
              </a:rPr>
              <a:t>D</a:t>
            </a:r>
            <a:r>
              <a:rPr lang="ru-RU" dirty="0" smtClean="0">
                <a:latin typeface="Monotype Corsiva" pitchFamily="66" charset="0"/>
              </a:rPr>
              <a:t> – множество слив в этой корзине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Monotype Corsiva" pitchFamily="66" charset="0"/>
              </a:rPr>
              <a:t>Чем являются множества В, С и </a:t>
            </a:r>
            <a:r>
              <a:rPr lang="en-US" dirty="0" smtClean="0">
                <a:latin typeface="Monotype Corsiva" pitchFamily="66" charset="0"/>
              </a:rPr>
              <a:t>D</a:t>
            </a:r>
            <a:r>
              <a:rPr lang="ru-RU" dirty="0" smtClean="0">
                <a:latin typeface="Monotype Corsiva" pitchFamily="66" charset="0"/>
              </a:rPr>
              <a:t> для множества А?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Monotype Corsiva" pitchFamily="66" charset="0"/>
              </a:rPr>
              <a:t>Чем является множество А для множеств В, С и </a:t>
            </a:r>
            <a:r>
              <a:rPr lang="en-US" dirty="0" smtClean="0">
                <a:latin typeface="Monotype Corsiva" pitchFamily="66" charset="0"/>
              </a:rPr>
              <a:t>D</a:t>
            </a:r>
            <a:r>
              <a:rPr lang="ru-RU" dirty="0" smtClean="0">
                <a:latin typeface="Monotype Corsiva" pitchFamily="66" charset="0"/>
              </a:rPr>
              <a:t>?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819664"/>
            <a:ext cx="1952611" cy="195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470025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99"/>
                </a:solidFill>
                <a:latin typeface="Comic Sans MS" pitchFamily="66" charset="0"/>
              </a:rPr>
              <a:t>БЛИЦ-ОПРОС</a:t>
            </a:r>
            <a:endParaRPr lang="ru-RU" sz="6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0099"/>
              </a:solidFill>
              <a:effectLst>
                <a:reflection blurRad="6350" stA="55000" endA="300" endPos="45500" dir="5400000" sy="-100000" algn="bl" rotWithShape="0"/>
              </a:effectLst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540568" y="399777"/>
            <a:ext cx="3008313" cy="4196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БЛИЦ-ОПРОС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052736"/>
            <a:ext cx="3008313" cy="46910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Какие названия применяются для обозначения множеств животных?</a:t>
            </a: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z="4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земноводные, млекопитающие, хладнокровные и т.п.</a:t>
            </a:r>
          </a:p>
          <a:p>
            <a:endParaRPr lang="ru-RU" dirty="0"/>
          </a:p>
        </p:txBody>
      </p:sp>
      <p:pic>
        <p:nvPicPr>
          <p:cNvPr id="7" name="Picture 2" descr="C:\Users\Наталья\AppData\Local\Microsoft\Windows\Temporary Internet Files\Content.IE5\A23W1M81\MC900434411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18828"/>
            <a:ext cx="1368152" cy="1539171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Мой урок\20327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124744"/>
            <a:ext cx="5259860" cy="3969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БЛИЦ-ОПРОС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23528" y="836712"/>
            <a:ext cx="3152329" cy="46910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Какие названия применяются для обозначения множеств </a:t>
            </a:r>
            <a:r>
              <a:rPr lang="ru-RU" sz="3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военно-служащих</a:t>
            </a:r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z="44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рота, взвод, полк, дивизия и т.п.</a:t>
            </a:r>
          </a:p>
          <a:p>
            <a:endParaRPr lang="ru-RU" dirty="0"/>
          </a:p>
        </p:txBody>
      </p:sp>
      <p:pic>
        <p:nvPicPr>
          <p:cNvPr id="7" name="Picture 2" descr="C:\Users\Наталья\AppData\Local\Microsoft\Windows\Temporary Internet Files\Content.IE5\A23W1M81\MC900434411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18828"/>
            <a:ext cx="1368152" cy="1539171"/>
          </a:xfrm>
          <a:prstGeom prst="rect">
            <a:avLst/>
          </a:prstGeom>
          <a:noFill/>
        </p:spPr>
      </p:pic>
      <p:pic>
        <p:nvPicPr>
          <p:cNvPr id="2050" name="Picture 2" descr="C:\Users\Наталья\Desktop\Мой урок\0_f817_799d47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412776"/>
            <a:ext cx="5498976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1029</TotalTime>
  <Words>1253</Words>
  <Application>Microsoft Office PowerPoint</Application>
  <PresentationFormat>Экран (4:3)</PresentationFormat>
  <Paragraphs>223</Paragraphs>
  <Slides>33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5" baseType="lpstr">
      <vt:lpstr>Arial</vt:lpstr>
      <vt:lpstr>Calibri</vt:lpstr>
      <vt:lpstr>Comic Sans MS</vt:lpstr>
      <vt:lpstr>Franklin Gothic Book</vt:lpstr>
      <vt:lpstr>Franklin Gothic Medium</vt:lpstr>
      <vt:lpstr>Monotype Corsiva</vt:lpstr>
      <vt:lpstr>Symbol</vt:lpstr>
      <vt:lpstr>Times New Roman</vt:lpstr>
      <vt:lpstr>Wingdings</vt:lpstr>
      <vt:lpstr>Wingdings 2</vt:lpstr>
      <vt:lpstr>Трек</vt:lpstr>
      <vt:lpstr>Формула</vt:lpstr>
      <vt:lpstr>Множества. Операции над множествами</vt:lpstr>
      <vt:lpstr>Цели урока:</vt:lpstr>
      <vt:lpstr>Разминка:</vt:lpstr>
      <vt:lpstr>Презентация PowerPoint</vt:lpstr>
      <vt:lpstr>Презентация PowerPoint</vt:lpstr>
      <vt:lpstr>Презентация PowerPoint</vt:lpstr>
      <vt:lpstr>БЛИЦ-ОПРОС</vt:lpstr>
      <vt:lpstr>БЛИЦ-ОПРОС</vt:lpstr>
      <vt:lpstr>БЛИЦ-ОПРОС</vt:lpstr>
      <vt:lpstr>БЛИЦ-ОПРОС</vt:lpstr>
      <vt:lpstr>БЛИЦ-ОПРОС</vt:lpstr>
      <vt:lpstr>БЛИЦ-ОПРОС</vt:lpstr>
      <vt:lpstr>БЛИЦ-ОПРОС</vt:lpstr>
      <vt:lpstr>БЛИЦ-ОПРОС</vt:lpstr>
      <vt:lpstr>БЛИЦ-ОПРОС</vt:lpstr>
      <vt:lpstr>БЛИЦ-ОПРОС</vt:lpstr>
      <vt:lpstr>Презентация PowerPoint</vt:lpstr>
      <vt:lpstr>Презентация PowerPoint</vt:lpstr>
      <vt:lpstr>Презентация PowerPoint</vt:lpstr>
      <vt:lpstr>                 Виды множеств </vt:lpstr>
      <vt:lpstr>Презентация PowerPoint</vt:lpstr>
      <vt:lpstr>Презентация PowerPoint</vt:lpstr>
      <vt:lpstr>Пример</vt:lpstr>
      <vt:lpstr>Презентация PowerPoint</vt:lpstr>
      <vt:lpstr>Презентация PowerPoint</vt:lpstr>
      <vt:lpstr>Презентация PowerPoint</vt:lpstr>
      <vt:lpstr>                    Разность множеств</vt:lpstr>
      <vt:lpstr>Дополнение множеств </vt:lpstr>
      <vt:lpstr>Число элементов множества</vt:lpstr>
      <vt:lpstr>Решение задач с помощью кругов Эйлера</vt:lpstr>
      <vt:lpstr>Решение задач с помощью кругов Эйлера</vt:lpstr>
      <vt:lpstr>Решение задач с помощью кругов Эйлера</vt:lpstr>
      <vt:lpstr>Решение задач с помощью кругов Эйлера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Множества и операции над ними</dc:title>
  <dc:creator>Наталья</dc:creator>
  <cp:lastModifiedBy>Пользователь Windows</cp:lastModifiedBy>
  <cp:revision>157</cp:revision>
  <dcterms:created xsi:type="dcterms:W3CDTF">2011-10-02T09:26:37Z</dcterms:created>
  <dcterms:modified xsi:type="dcterms:W3CDTF">2021-11-18T05:39:34Z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680790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