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5" r:id="rId2"/>
    <p:sldMasterId id="2147483665" r:id="rId3"/>
    <p:sldMasterId id="2147483667" r:id="rId4"/>
  </p:sldMasterIdLst>
  <p:sldIdLst>
    <p:sldId id="260" r:id="rId5"/>
    <p:sldId id="273" r:id="rId6"/>
    <p:sldId id="259" r:id="rId7"/>
    <p:sldId id="262" r:id="rId8"/>
    <p:sldId id="267" r:id="rId9"/>
    <p:sldId id="268" r:id="rId10"/>
    <p:sldId id="270" r:id="rId11"/>
    <p:sldId id="269" r:id="rId12"/>
    <p:sldId id="271" r:id="rId13"/>
    <p:sldId id="257" r:id="rId14"/>
    <p:sldId id="258" r:id="rId15"/>
    <p:sldId id="263" r:id="rId16"/>
    <p:sldId id="272" r:id="rId17"/>
    <p:sldId id="274" r:id="rId18"/>
    <p:sldId id="264" r:id="rId19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2400" b="1" kern="1200">
        <a:solidFill>
          <a:schemeClr val="accent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chemeClr val="accent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chemeClr val="accent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chemeClr val="accent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chemeClr val="accent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accent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accent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accent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accent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800000"/>
    <a:srgbClr val="FFFF66"/>
    <a:srgbClr val="CC0066"/>
    <a:srgbClr val="FFFFFF"/>
    <a:srgbClr val="FFCCCC"/>
    <a:srgbClr val="006699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4" autoAdjust="0"/>
  </p:normalViewPr>
  <p:slideViewPr>
    <p:cSldViewPr>
      <p:cViewPr>
        <p:scale>
          <a:sx n="66" d="100"/>
          <a:sy n="66" d="100"/>
        </p:scale>
        <p:origin x="-150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4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46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b="0">
              <a:solidFill>
                <a:schemeClr val="tx1"/>
              </a:solidFill>
            </a:endParaRPr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b="0">
              <a:solidFill>
                <a:schemeClr val="tx1"/>
              </a:solidFill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b="0">
              <a:solidFill>
                <a:schemeClr val="tx1"/>
              </a:solidFill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0FCF0-EE1F-4C2D-813B-8534B4C7D1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152739-2DE8-465B-9060-D4ED794D81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D2A20-F067-4093-B1F0-139B243ED8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44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844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9C32832A-91ED-43B5-9EDA-B88707A504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76386-49E4-4F7E-A205-6F997CBC35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DFA2B-DDAF-4482-820C-F0D33423CC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6297B-05AB-49ED-8CF6-1CBB987E54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09D05-5E4B-4DAE-A40C-8B8EDD6B6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5CD74-FBD7-4984-A8E9-D651ECD1FF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3700D-ADC2-4C60-B7E0-6B3824E0F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1CFE8-43AC-45B8-9AE5-1B19E0C2A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0FBB4-B254-46D8-9F90-3E40A9373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3450C-D112-40EA-B88C-2ACFFC9058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26FAB-551B-43E3-BAAD-F8AB3E84E8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1FD81-EBB7-461D-A3E7-57A08229D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305C6-B556-498A-AF17-E934B5591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4057C-1D6C-4161-A94C-774F1E97C2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25A29-8F73-407A-B933-25C8DF3FD7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F9A775-8D6F-413D-90A1-41D74B1AF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08B3F-B5C6-41CF-A8CE-3738C28DBC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BFCDE-16A5-417E-85F8-E3EC24B464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A19A7-3D61-457D-B3E9-56DFF8B27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F99EB-2979-4EEE-9C46-9273EA24DE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938B0-1DF9-473D-BBBD-E8EC41CD0B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1E2AE-5576-4DE5-B1E8-604F11DDC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F3875-BF6D-42E2-9046-A86FC6DD0C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3629C-AD59-45BD-A243-8B1C6E8D95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0A7A0-DAC1-4254-9DA5-E08EFBE97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A901F-4153-4D3A-A74E-AE3C786E81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71071-1967-4AE6-8C78-DF97961414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B5A78-35B4-48A1-B01D-19DD8E5F1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71156-4A5E-4BFE-A680-7F84FA325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81E0C-CC69-4E0E-8E9B-B7E1C3C13F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AA31C-9315-4A85-8E23-61A71B683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1F4D2-CCC8-43E7-9F93-9D4F75924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C43CA-EDA4-435B-8316-462E894A5B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A6785-65C1-43E7-B773-8FF9948FD4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EFCF1-0ADE-47E5-B8F3-FBBCCF6D9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C57E0-4750-46B0-8DFD-062C787515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0DAC8-1382-43AA-9925-127AF16107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BF459-05EE-4FDB-9377-50AB8EE29B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F0667-54F4-40AB-8B8B-9563D467BC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53FBA-2592-4BD8-87F8-A0CC5FD184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62198-3E62-47E2-97CF-9F8012F7A2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04426-001D-4088-80B9-8704E8620B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0FD9A-2539-482E-9A0C-33AAD134AB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1F7C50A9-81FD-4B1B-8FD3-EEDCA4CB9B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2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b="0">
              <a:solidFill>
                <a:schemeClr val="tx1"/>
              </a:solidFill>
            </a:endParaRPr>
          </a:p>
        </p:txBody>
      </p:sp>
      <p:sp>
        <p:nvSpPr>
          <p:cNvPr id="1033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b="0">
              <a:solidFill>
                <a:schemeClr val="tx1"/>
              </a:solidFill>
            </a:endParaRPr>
          </a:p>
        </p:txBody>
      </p:sp>
      <p:sp>
        <p:nvSpPr>
          <p:cNvPr id="1034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kumimoji="1" lang="ru-RU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kumimoji="1" lang="ru-RU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kumimoji="1" lang="ru-RU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kumimoji="1" lang="ru-RU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kumimoji="1" lang="ru-RU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kumimoji="1" lang="ru-RU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kumimoji="1" lang="ru-RU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2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2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1875B397-7788-40F1-AE1D-9C0A6F04D4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DC656400-E294-4CC7-8565-71670ECE16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37FC749E-878B-4815-BF9B-45B6D6BFF9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104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4106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7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8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9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0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1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2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3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4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5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6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7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8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0134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7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5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22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gidrotour.narod.ru/01year/1_2d/1_01photo.jpg" TargetMode="External"/><Relationship Id="rId2" Type="http://schemas.openxmlformats.org/officeDocument/2006/relationships/slideLayout" Target="../slideLayouts/slideLayout36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image" Target="../media/image34.png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slideLayout" Target="../slideLayouts/slideLayout24.xml"/><Relationship Id="rId7" Type="http://schemas.openxmlformats.org/officeDocument/2006/relationships/oleObject" Target="../embeddings/oleObject21.bin"/><Relationship Id="rId2" Type="http://schemas.openxmlformats.org/officeDocument/2006/relationships/vmlDrawing" Target="../drawings/vmlDrawing6.vml"/><Relationship Id="rId1" Type="http://schemas.openxmlformats.org/officeDocument/2006/relationships/themeOverride" Target="../theme/themeOverride2.x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oleObject" Target="../embeddings/oleObject27.bin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oleObject" Target="../embeddings/oleObject26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0.png"/><Relationship Id="rId11" Type="http://schemas.openxmlformats.org/officeDocument/2006/relationships/oleObject" Target="../embeddings/oleObject25.bin"/><Relationship Id="rId5" Type="http://schemas.openxmlformats.org/officeDocument/2006/relationships/image" Target="../media/image49.png"/><Relationship Id="rId10" Type="http://schemas.openxmlformats.org/officeDocument/2006/relationships/oleObject" Target="../embeddings/oleObject24.bin"/><Relationship Id="rId4" Type="http://schemas.openxmlformats.org/officeDocument/2006/relationships/image" Target="../media/image48.png"/><Relationship Id="rId9" Type="http://schemas.openxmlformats.org/officeDocument/2006/relationships/oleObject" Target="../embeddings/oleObject23.bin"/><Relationship Id="rId14" Type="http://schemas.openxmlformats.org/officeDocument/2006/relationships/oleObject" Target="../embeddings/oleObject28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2.bin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www.club-olimp.su/images/article/Jakob_Bernoulli_big.jpg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3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0338" y="981075"/>
            <a:ext cx="6135687" cy="2286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smtClean="0">
                <a:solidFill>
                  <a:schemeClr val="bg1"/>
                </a:solidFill>
                <a:latin typeface="Garamond" pitchFamily="18" charset="0"/>
              </a:rPr>
              <a:t>Тема  урока:</a:t>
            </a:r>
            <a:r>
              <a:rPr lang="ru-RU" sz="3400" b="1" smtClean="0">
                <a:solidFill>
                  <a:schemeClr val="bg1"/>
                </a:solidFill>
                <a:latin typeface="Garamond" pitchFamily="18" charset="0"/>
              </a:rPr>
              <a:t/>
            </a:r>
            <a:br>
              <a:rPr lang="ru-RU" sz="3400" b="1" smtClean="0">
                <a:solidFill>
                  <a:schemeClr val="bg1"/>
                </a:solidFill>
                <a:latin typeface="Garamond" pitchFamily="18" charset="0"/>
              </a:rPr>
            </a:br>
            <a:r>
              <a:rPr lang="ru-RU" sz="3400" b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«Вычисление площадей плоских фигур с помощью определенного интеграла»</a:t>
            </a:r>
          </a:p>
        </p:txBody>
      </p:sp>
      <p:pic>
        <p:nvPicPr>
          <p:cNvPr id="8195" name="Picture 5" descr="Картинка 45 из 4120">
            <a:hlinkClick r:id="rId3"/>
          </p:cNvPr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428992" y="3143248"/>
            <a:ext cx="5113338" cy="2951162"/>
          </a:xfrm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1692275" y="260350"/>
            <a:ext cx="6696075" cy="647700"/>
          </a:xfrm>
        </p:spPr>
        <p:txBody>
          <a:bodyPr/>
          <a:lstStyle/>
          <a:p>
            <a:pPr eaLnBrk="1" hangingPunct="1"/>
            <a:r>
              <a:rPr lang="en-US" sz="2400" b="1" i="1" smtClean="0">
                <a:latin typeface="Times New Roman" pitchFamily="18" charset="0"/>
              </a:rPr>
              <a:t>y</a:t>
            </a:r>
            <a:r>
              <a:rPr lang="ru-RU" sz="2400" b="1" i="1" smtClean="0">
                <a:latin typeface="Times New Roman" pitchFamily="18" charset="0"/>
              </a:rPr>
              <a:t> = </a:t>
            </a:r>
            <a:r>
              <a:rPr lang="en-US" sz="2400" b="1" i="1" smtClean="0">
                <a:latin typeface="Times New Roman" pitchFamily="18" charset="0"/>
              </a:rPr>
              <a:t>f (x),  y = g (x),  x = a,  x = b,   f(x) &gt; g(x)</a:t>
            </a:r>
            <a:endParaRPr lang="ru-RU" sz="2400" b="1" i="1" smtClean="0">
              <a:latin typeface="Times New Roman" pitchFamily="18" charset="0"/>
            </a:endParaRPr>
          </a:p>
        </p:txBody>
      </p:sp>
      <p:pic>
        <p:nvPicPr>
          <p:cNvPr id="307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58888" y="2205038"/>
            <a:ext cx="6911975" cy="4392612"/>
          </a:xfrm>
          <a:noFill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8888" y="2060575"/>
            <a:ext cx="6913562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2627313" y="5229225"/>
            <a:ext cx="4175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2000" i="1">
                <a:solidFill>
                  <a:schemeClr val="tx1"/>
                </a:solidFill>
              </a:rPr>
              <a:t>A</a:t>
            </a:r>
            <a:r>
              <a:rPr lang="ru-RU" sz="20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5651500" y="3573463"/>
            <a:ext cx="417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2000" i="1">
                <a:solidFill>
                  <a:schemeClr val="tx1"/>
                </a:solidFill>
              </a:rPr>
              <a:t>B</a:t>
            </a:r>
            <a:r>
              <a:rPr lang="ru-RU" sz="20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5580063" y="1844675"/>
            <a:ext cx="4175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2000" i="1">
                <a:solidFill>
                  <a:schemeClr val="tx1"/>
                </a:solidFill>
              </a:rPr>
              <a:t>C</a:t>
            </a:r>
            <a:r>
              <a:rPr lang="ru-RU" sz="20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2771775" y="3141663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2000" i="1">
                <a:solidFill>
                  <a:schemeClr val="tx1"/>
                </a:solidFill>
              </a:rPr>
              <a:t>D</a:t>
            </a:r>
            <a:r>
              <a:rPr lang="ru-RU" sz="2000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7417" name="Rectangle 23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094" name="Object 22"/>
          <p:cNvGraphicFramePr>
            <a:graphicFrameLocks noChangeAspect="1"/>
          </p:cNvGraphicFramePr>
          <p:nvPr/>
        </p:nvGraphicFramePr>
        <p:xfrm>
          <a:off x="1547813" y="981075"/>
          <a:ext cx="3886200" cy="685800"/>
        </p:xfrm>
        <a:graphic>
          <a:graphicData uri="http://schemas.openxmlformats.org/presentationml/2006/ole">
            <p:oleObj spid="_x0000_s17418" name="Формула" r:id="rId5" imgW="3886200" imgH="685800" progId="Equation.3">
              <p:embed/>
            </p:oleObj>
          </a:graphicData>
        </a:graphic>
      </p:graphicFrame>
      <p:sp>
        <p:nvSpPr>
          <p:cNvPr id="17419" name="Rectangle 27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098" name="Object 26"/>
          <p:cNvGraphicFramePr>
            <a:graphicFrameLocks noChangeAspect="1"/>
          </p:cNvGraphicFramePr>
          <p:nvPr/>
        </p:nvGraphicFramePr>
        <p:xfrm>
          <a:off x="5580063" y="981075"/>
          <a:ext cx="2047875" cy="685800"/>
        </p:xfrm>
        <a:graphic>
          <a:graphicData uri="http://schemas.openxmlformats.org/presentationml/2006/ole">
            <p:oleObj spid="_x0000_s17420" name="Формула" r:id="rId6" imgW="2044700" imgH="685800" progId="Equation.3">
              <p:embed/>
            </p:oleObj>
          </a:graphicData>
        </a:graphic>
      </p:graphicFrame>
      <p:sp>
        <p:nvSpPr>
          <p:cNvPr id="3100" name="Rectangle 28"/>
          <p:cNvSpPr>
            <a:spLocks noChangeArrowheads="1"/>
          </p:cNvSpPr>
          <p:nvPr/>
        </p:nvSpPr>
        <p:spPr bwMode="auto">
          <a:xfrm>
            <a:off x="1692275" y="404813"/>
            <a:ext cx="3338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i="1">
                <a:solidFill>
                  <a:schemeClr val="tx2"/>
                </a:solidFill>
              </a:rPr>
              <a:t>S</a:t>
            </a:r>
            <a:r>
              <a:rPr lang="en-US" sz="1800" i="1">
                <a:solidFill>
                  <a:schemeClr val="tx2"/>
                </a:solidFill>
              </a:rPr>
              <a:t>ABCD</a:t>
            </a:r>
            <a:r>
              <a:rPr lang="en-US">
                <a:solidFill>
                  <a:schemeClr val="tx2"/>
                </a:solidFill>
              </a:rPr>
              <a:t> = </a:t>
            </a:r>
            <a:r>
              <a:rPr lang="en-US" i="1">
                <a:solidFill>
                  <a:schemeClr val="tx2"/>
                </a:solidFill>
              </a:rPr>
              <a:t>S</a:t>
            </a:r>
            <a:r>
              <a:rPr lang="en-US" sz="1800" i="1">
                <a:solidFill>
                  <a:schemeClr val="tx2"/>
                </a:solidFill>
              </a:rPr>
              <a:t>aDCb</a:t>
            </a:r>
            <a:r>
              <a:rPr lang="en-US">
                <a:solidFill>
                  <a:schemeClr val="tx2"/>
                </a:solidFill>
              </a:rPr>
              <a:t> – </a:t>
            </a:r>
            <a:r>
              <a:rPr lang="en-US" i="1">
                <a:solidFill>
                  <a:schemeClr val="tx2"/>
                </a:solidFill>
              </a:rPr>
              <a:t>S</a:t>
            </a:r>
            <a:r>
              <a:rPr lang="en-US" sz="1800" i="1">
                <a:solidFill>
                  <a:schemeClr val="tx2"/>
                </a:solidFill>
              </a:rPr>
              <a:t>aABb</a:t>
            </a:r>
            <a:r>
              <a:rPr lang="en-US">
                <a:solidFill>
                  <a:schemeClr val="tx2"/>
                </a:solidFill>
              </a:rPr>
              <a:t> =</a:t>
            </a:r>
            <a:r>
              <a:rPr lang="en-US" sz="180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sp>
        <p:nvSpPr>
          <p:cNvPr id="17422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101" name="Object 29"/>
          <p:cNvGraphicFramePr>
            <a:graphicFrameLocks noChangeAspect="1"/>
          </p:cNvGraphicFramePr>
          <p:nvPr/>
        </p:nvGraphicFramePr>
        <p:xfrm>
          <a:off x="4932363" y="260350"/>
          <a:ext cx="3914775" cy="685800"/>
        </p:xfrm>
        <a:graphic>
          <a:graphicData uri="http://schemas.openxmlformats.org/presentationml/2006/ole">
            <p:oleObj spid="_x0000_s17423" name="Формула" r:id="rId7" imgW="3911600" imgH="685800" progId="Equation.3">
              <p:embed/>
            </p:oleObj>
          </a:graphicData>
        </a:graphic>
      </p:graphicFrame>
      <p:sp>
        <p:nvSpPr>
          <p:cNvPr id="17424" name="Rectangle 32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25" name="Rectangle 34"/>
          <p:cNvSpPr>
            <a:spLocks noChangeArrowheads="1"/>
          </p:cNvSpPr>
          <p:nvPr/>
        </p:nvSpPr>
        <p:spPr bwMode="auto">
          <a:xfrm>
            <a:off x="0" y="2957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105" name="Object 33"/>
          <p:cNvGraphicFramePr>
            <a:graphicFrameLocks noChangeAspect="1"/>
          </p:cNvGraphicFramePr>
          <p:nvPr/>
        </p:nvGraphicFramePr>
        <p:xfrm>
          <a:off x="2916238" y="549275"/>
          <a:ext cx="3733800" cy="942975"/>
        </p:xfrm>
        <a:graphic>
          <a:graphicData uri="http://schemas.openxmlformats.org/presentationml/2006/ole">
            <p:oleObj spid="_x0000_s17426" name="Формула" r:id="rId8" imgW="3733800" imgH="939800" progId="Equation.3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6" grpId="1"/>
      <p:bldP spid="3082" grpId="0"/>
      <p:bldP spid="3083" grpId="0"/>
      <p:bldP spid="3084" grpId="0"/>
      <p:bldP spid="3085" grpId="0"/>
      <p:bldP spid="3100" grpId="0"/>
      <p:bldP spid="310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CC0099"/>
            </a:gs>
            <a:gs pos="50000">
              <a:srgbClr val="FFFFFF"/>
            </a:gs>
            <a:gs pos="100000">
              <a:srgbClr val="CC00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81000"/>
            <a:ext cx="7127875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u="sng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Пример</a:t>
            </a:r>
            <a:r>
              <a:rPr lang="ru-RU" sz="2400" b="1" u="sng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.</a:t>
            </a:r>
            <a:r>
              <a:rPr lang="ru-RU" sz="2400" b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</a:t>
            </a:r>
            <a:r>
              <a:rPr lang="ru-RU" sz="2800" b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Вычислите площадь фигуры,</a:t>
            </a:r>
            <a:br>
              <a:rPr lang="ru-RU" sz="2800" b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2800" b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ограниченной линиями </a:t>
            </a:r>
            <a:br>
              <a:rPr lang="ru-RU" sz="2800" b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2800" b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</a:t>
            </a:r>
            <a:r>
              <a:rPr lang="en-US" sz="2800" b="1" i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y</a:t>
            </a:r>
            <a:r>
              <a:rPr lang="en-US" sz="2800" b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= </a:t>
            </a:r>
            <a:r>
              <a:rPr lang="en-US" sz="2800" b="1" i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x</a:t>
            </a:r>
            <a:r>
              <a:rPr lang="en-US" sz="2800" b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 </a:t>
            </a:r>
            <a:r>
              <a:rPr lang="ru-RU" sz="2800" b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US" sz="2800" b="1" i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y</a:t>
            </a:r>
            <a:r>
              <a:rPr lang="en-US" sz="2800" b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= 5 – </a:t>
            </a:r>
            <a:r>
              <a:rPr lang="en-US" sz="2800" b="1" i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x</a:t>
            </a:r>
            <a:r>
              <a:rPr lang="en-US" sz="2800" b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 </a:t>
            </a:r>
            <a:r>
              <a:rPr lang="ru-RU" sz="2800" b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US" sz="2800" b="1" i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x</a:t>
            </a:r>
            <a:r>
              <a:rPr lang="en-US" sz="2800" b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= 1,</a:t>
            </a:r>
            <a:r>
              <a:rPr lang="ru-RU" sz="2800" b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US" sz="2800" b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US" sz="2800" b="1" i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x</a:t>
            </a:r>
            <a:r>
              <a:rPr lang="en-US" sz="2800" b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= 2.</a:t>
            </a:r>
            <a:endParaRPr lang="ru-RU" sz="2800" b="1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989138"/>
            <a:ext cx="8229600" cy="1428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 flipV="1">
            <a:off x="1116013" y="2276475"/>
            <a:ext cx="0" cy="33845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827088" y="5013325"/>
            <a:ext cx="30241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1476375" y="2349500"/>
            <a:ext cx="0" cy="331152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1835150" y="2349500"/>
            <a:ext cx="0" cy="331152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684213" y="2781300"/>
            <a:ext cx="2592387" cy="251936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 flipV="1">
            <a:off x="684213" y="3068638"/>
            <a:ext cx="2519362" cy="23050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3563938" y="4941888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en-US" sz="2000" i="1">
                <a:solidFill>
                  <a:schemeClr val="bg2"/>
                </a:solidFill>
              </a:rPr>
              <a:t>x</a:t>
            </a: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827088" y="2276475"/>
            <a:ext cx="296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en-US" sz="2000" i="1">
                <a:solidFill>
                  <a:schemeClr val="bg2"/>
                </a:solidFill>
              </a:rPr>
              <a:t>y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827088" y="4652963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en-US" sz="2000" i="1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1187450" y="4941888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US" sz="2000" i="1">
                <a:solidFill>
                  <a:schemeClr val="bg2"/>
                </a:solidFill>
              </a:rPr>
              <a:t>1</a:t>
            </a:r>
          </a:p>
        </p:txBody>
      </p:sp>
      <p:sp>
        <p:nvSpPr>
          <p:cNvPr id="12305" name="Rectangle 17"/>
          <p:cNvSpPr>
            <a:spLocks noChangeArrowheads="1"/>
          </p:cNvSpPr>
          <p:nvPr/>
        </p:nvSpPr>
        <p:spPr bwMode="auto">
          <a:xfrm>
            <a:off x="1547813" y="4941888"/>
            <a:ext cx="50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US" sz="2000" i="1">
                <a:solidFill>
                  <a:schemeClr val="bg2"/>
                </a:solidFill>
              </a:rPr>
              <a:t>2</a:t>
            </a:r>
          </a:p>
        </p:txBody>
      </p:sp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827088" y="3068638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en-US" sz="2000" i="1">
                <a:solidFill>
                  <a:schemeClr val="bg2"/>
                </a:solidFill>
              </a:rPr>
              <a:t>5</a:t>
            </a:r>
          </a:p>
        </p:txBody>
      </p:sp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2771775" y="4941888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en-US" sz="2000" i="1">
                <a:solidFill>
                  <a:schemeClr val="bg2"/>
                </a:solidFill>
              </a:rPr>
              <a:t>5</a:t>
            </a:r>
          </a:p>
        </p:txBody>
      </p:sp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3059113" y="3213100"/>
            <a:ext cx="695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en-US" sz="2000" i="1">
                <a:solidFill>
                  <a:schemeClr val="bg2"/>
                </a:solidFill>
              </a:rPr>
              <a:t>y = x</a:t>
            </a:r>
          </a:p>
        </p:txBody>
      </p:sp>
      <p:sp>
        <p:nvSpPr>
          <p:cNvPr id="12309" name="Rectangle 21"/>
          <p:cNvSpPr>
            <a:spLocks noChangeArrowheads="1"/>
          </p:cNvSpPr>
          <p:nvPr/>
        </p:nvSpPr>
        <p:spPr bwMode="auto">
          <a:xfrm>
            <a:off x="2843213" y="4365625"/>
            <a:ext cx="10334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en-US" sz="2000" i="1">
                <a:solidFill>
                  <a:schemeClr val="bg2"/>
                </a:solidFill>
              </a:rPr>
              <a:t>y = 5 - x</a:t>
            </a:r>
          </a:p>
        </p:txBody>
      </p:sp>
      <p:sp>
        <p:nvSpPr>
          <p:cNvPr id="12310" name="Line 22"/>
          <p:cNvSpPr>
            <a:spLocks noChangeShapeType="1"/>
          </p:cNvSpPr>
          <p:nvPr/>
        </p:nvSpPr>
        <p:spPr bwMode="auto">
          <a:xfrm flipV="1">
            <a:off x="1476375" y="3716338"/>
            <a:ext cx="142875" cy="73025"/>
          </a:xfrm>
          <a:prstGeom prst="line">
            <a:avLst/>
          </a:prstGeom>
          <a:noFill/>
          <a:ln w="9525">
            <a:solidFill>
              <a:srgbClr val="FF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11" name="Line 23"/>
          <p:cNvSpPr>
            <a:spLocks noChangeShapeType="1"/>
          </p:cNvSpPr>
          <p:nvPr/>
        </p:nvSpPr>
        <p:spPr bwMode="auto">
          <a:xfrm flipV="1">
            <a:off x="1476375" y="3860800"/>
            <a:ext cx="287338" cy="215900"/>
          </a:xfrm>
          <a:prstGeom prst="line">
            <a:avLst/>
          </a:prstGeom>
          <a:noFill/>
          <a:ln w="9525">
            <a:solidFill>
              <a:srgbClr val="FF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12" name="Line 24"/>
          <p:cNvSpPr>
            <a:spLocks noChangeShapeType="1"/>
          </p:cNvSpPr>
          <p:nvPr/>
        </p:nvSpPr>
        <p:spPr bwMode="auto">
          <a:xfrm flipV="1">
            <a:off x="1476375" y="4076700"/>
            <a:ext cx="358775" cy="287338"/>
          </a:xfrm>
          <a:prstGeom prst="line">
            <a:avLst/>
          </a:prstGeom>
          <a:noFill/>
          <a:ln w="9525">
            <a:solidFill>
              <a:srgbClr val="FF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13" name="Line 25"/>
          <p:cNvSpPr>
            <a:spLocks noChangeShapeType="1"/>
          </p:cNvSpPr>
          <p:nvPr/>
        </p:nvSpPr>
        <p:spPr bwMode="auto">
          <a:xfrm flipV="1">
            <a:off x="1476375" y="4221163"/>
            <a:ext cx="358775" cy="287337"/>
          </a:xfrm>
          <a:prstGeom prst="line">
            <a:avLst/>
          </a:prstGeom>
          <a:noFill/>
          <a:ln w="9525">
            <a:solidFill>
              <a:srgbClr val="FF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14" name="Line 26"/>
          <p:cNvSpPr>
            <a:spLocks noChangeShapeType="1"/>
          </p:cNvSpPr>
          <p:nvPr/>
        </p:nvSpPr>
        <p:spPr bwMode="auto">
          <a:xfrm flipV="1">
            <a:off x="1476375" y="3933825"/>
            <a:ext cx="384175" cy="287338"/>
          </a:xfrm>
          <a:prstGeom prst="line">
            <a:avLst/>
          </a:prstGeom>
          <a:noFill/>
          <a:ln w="9525">
            <a:solidFill>
              <a:srgbClr val="FF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15" name="Line 27"/>
          <p:cNvSpPr>
            <a:spLocks noChangeShapeType="1"/>
          </p:cNvSpPr>
          <p:nvPr/>
        </p:nvSpPr>
        <p:spPr bwMode="auto">
          <a:xfrm flipV="1">
            <a:off x="1476375" y="3789363"/>
            <a:ext cx="215900" cy="144462"/>
          </a:xfrm>
          <a:prstGeom prst="line">
            <a:avLst/>
          </a:prstGeom>
          <a:noFill/>
          <a:ln w="9525">
            <a:solidFill>
              <a:srgbClr val="FF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57" name="Line 28"/>
          <p:cNvSpPr>
            <a:spLocks noChangeShapeType="1"/>
          </p:cNvSpPr>
          <p:nvPr/>
        </p:nvSpPr>
        <p:spPr bwMode="auto">
          <a:xfrm flipV="1">
            <a:off x="1547813" y="3644900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17" name="Rectangle 29"/>
          <p:cNvSpPr>
            <a:spLocks noChangeArrowheads="1"/>
          </p:cNvSpPr>
          <p:nvPr/>
        </p:nvSpPr>
        <p:spPr bwMode="auto">
          <a:xfrm>
            <a:off x="1116013" y="4292600"/>
            <a:ext cx="354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en-US" sz="2000" i="1">
                <a:solidFill>
                  <a:srgbClr val="CC0066"/>
                </a:solidFill>
              </a:rPr>
              <a:t>A</a:t>
            </a:r>
          </a:p>
        </p:txBody>
      </p:sp>
      <p:sp>
        <p:nvSpPr>
          <p:cNvPr id="12318" name="Rectangle 30"/>
          <p:cNvSpPr>
            <a:spLocks noChangeArrowheads="1"/>
          </p:cNvSpPr>
          <p:nvPr/>
        </p:nvSpPr>
        <p:spPr bwMode="auto">
          <a:xfrm>
            <a:off x="1116013" y="3429000"/>
            <a:ext cx="354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en-US" sz="2000" i="1">
                <a:solidFill>
                  <a:srgbClr val="CC0066"/>
                </a:solidFill>
              </a:rPr>
              <a:t>B</a:t>
            </a:r>
          </a:p>
        </p:txBody>
      </p:sp>
      <p:sp>
        <p:nvSpPr>
          <p:cNvPr id="12319" name="Rectangle 31"/>
          <p:cNvSpPr>
            <a:spLocks noChangeArrowheads="1"/>
          </p:cNvSpPr>
          <p:nvPr/>
        </p:nvSpPr>
        <p:spPr bwMode="auto">
          <a:xfrm>
            <a:off x="1835150" y="3644900"/>
            <a:ext cx="5318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US" sz="2000" i="1">
                <a:solidFill>
                  <a:srgbClr val="CC0066"/>
                </a:solidFill>
              </a:rPr>
              <a:t>C</a:t>
            </a:r>
          </a:p>
        </p:txBody>
      </p:sp>
      <p:sp>
        <p:nvSpPr>
          <p:cNvPr id="12320" name="Rectangle 32"/>
          <p:cNvSpPr>
            <a:spLocks noChangeArrowheads="1"/>
          </p:cNvSpPr>
          <p:nvPr/>
        </p:nvSpPr>
        <p:spPr bwMode="auto">
          <a:xfrm>
            <a:off x="1835150" y="4149725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en-US" sz="2000" i="1">
                <a:solidFill>
                  <a:srgbClr val="CC0066"/>
                </a:solidFill>
              </a:rPr>
              <a:t>D</a:t>
            </a:r>
          </a:p>
        </p:txBody>
      </p:sp>
      <p:sp>
        <p:nvSpPr>
          <p:cNvPr id="18462" name="Rectangle 35"/>
          <p:cNvSpPr>
            <a:spLocks noChangeArrowheads="1"/>
          </p:cNvSpPr>
          <p:nvPr/>
        </p:nvSpPr>
        <p:spPr bwMode="auto">
          <a:xfrm>
            <a:off x="0" y="2890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63" name="Rectangle 37"/>
          <p:cNvSpPr>
            <a:spLocks noChangeArrowheads="1"/>
          </p:cNvSpPr>
          <p:nvPr/>
        </p:nvSpPr>
        <p:spPr bwMode="auto">
          <a:xfrm>
            <a:off x="0" y="2890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324" name="Object 36"/>
          <p:cNvGraphicFramePr>
            <a:graphicFrameLocks noChangeAspect="1"/>
          </p:cNvGraphicFramePr>
          <p:nvPr/>
        </p:nvGraphicFramePr>
        <p:xfrm>
          <a:off x="4797425" y="2636838"/>
          <a:ext cx="4129088" cy="1076325"/>
        </p:xfrm>
        <a:graphic>
          <a:graphicData uri="http://schemas.openxmlformats.org/presentationml/2006/ole">
            <p:oleObj spid="_x0000_s18464" name="Формула" r:id="rId4" imgW="4127500" imgH="1079500" progId="Equation.3">
              <p:embed/>
            </p:oleObj>
          </a:graphicData>
        </a:graphic>
      </p:graphicFrame>
      <p:sp>
        <p:nvSpPr>
          <p:cNvPr id="18465" name="Rectangle 39"/>
          <p:cNvSpPr>
            <a:spLocks noChangeArrowheads="1"/>
          </p:cNvSpPr>
          <p:nvPr/>
        </p:nvSpPr>
        <p:spPr bwMode="auto">
          <a:xfrm>
            <a:off x="0" y="2890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326" name="Object 38"/>
          <p:cNvGraphicFramePr>
            <a:graphicFrameLocks noChangeAspect="1"/>
          </p:cNvGraphicFramePr>
          <p:nvPr/>
        </p:nvGraphicFramePr>
        <p:xfrm>
          <a:off x="4572000" y="4005263"/>
          <a:ext cx="2135188" cy="1076325"/>
        </p:xfrm>
        <a:graphic>
          <a:graphicData uri="http://schemas.openxmlformats.org/presentationml/2006/ole">
            <p:oleObj spid="_x0000_s18466" name="Формула" r:id="rId5" imgW="2133600" imgH="1079500" progId="Equation.3">
              <p:embed/>
            </p:oleObj>
          </a:graphicData>
        </a:graphic>
      </p:graphicFrame>
      <p:sp>
        <p:nvSpPr>
          <p:cNvPr id="18467" name="Rectangle 41"/>
          <p:cNvSpPr>
            <a:spLocks noChangeArrowheads="1"/>
          </p:cNvSpPr>
          <p:nvPr/>
        </p:nvSpPr>
        <p:spPr bwMode="auto">
          <a:xfrm>
            <a:off x="0" y="3068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68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330" name="Object 42"/>
          <p:cNvGraphicFramePr>
            <a:graphicFrameLocks noChangeAspect="1"/>
          </p:cNvGraphicFramePr>
          <p:nvPr/>
        </p:nvGraphicFramePr>
        <p:xfrm>
          <a:off x="6772275" y="4156075"/>
          <a:ext cx="2238375" cy="749300"/>
        </p:xfrm>
        <a:graphic>
          <a:graphicData uri="http://schemas.openxmlformats.org/presentationml/2006/ole">
            <p:oleObj spid="_x0000_s18469" name="Формула" r:id="rId6" imgW="2235200" imgH="749300" progId="Equation.3">
              <p:embed/>
            </p:oleObj>
          </a:graphicData>
        </a:graphic>
      </p:graphicFrame>
      <p:sp>
        <p:nvSpPr>
          <p:cNvPr id="18470" name="Rectangle 45"/>
          <p:cNvSpPr>
            <a:spLocks noChangeArrowheads="1"/>
          </p:cNvSpPr>
          <p:nvPr/>
        </p:nvSpPr>
        <p:spPr bwMode="auto">
          <a:xfrm>
            <a:off x="4284663" y="3357563"/>
            <a:ext cx="485933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graphicFrame>
        <p:nvGraphicFramePr>
          <p:cNvPr id="12332" name="Object 44"/>
          <p:cNvGraphicFramePr>
            <a:graphicFrameLocks noChangeAspect="1"/>
          </p:cNvGraphicFramePr>
          <p:nvPr/>
        </p:nvGraphicFramePr>
        <p:xfrm>
          <a:off x="3887788" y="5373688"/>
          <a:ext cx="5256212" cy="565150"/>
        </p:xfrm>
        <a:graphic>
          <a:graphicData uri="http://schemas.openxmlformats.org/presentationml/2006/ole">
            <p:oleObj spid="_x0000_s18471" name="Формула" r:id="rId7" imgW="1904174" imgH="266584" progId="Equation.3">
              <p:embed/>
            </p:oleObj>
          </a:graphicData>
        </a:graphic>
      </p:graphicFrame>
      <p:sp>
        <p:nvSpPr>
          <p:cNvPr id="18472" name="Rectangle 46"/>
          <p:cNvSpPr>
            <a:spLocks noChangeArrowheads="1"/>
          </p:cNvSpPr>
          <p:nvPr/>
        </p:nvSpPr>
        <p:spPr bwMode="auto">
          <a:xfrm>
            <a:off x="827088" y="6338888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>
              <a:tabLst>
                <a:tab pos="1171575" algn="l"/>
              </a:tabLst>
            </a:pPr>
            <a:endParaRPr lang="ru-RU" sz="2800" b="0">
              <a:solidFill>
                <a:srgbClr val="0C0000"/>
              </a:solidFill>
            </a:endParaRPr>
          </a:p>
        </p:txBody>
      </p:sp>
      <p:sp>
        <p:nvSpPr>
          <p:cNvPr id="18473" name="Rectangle 48"/>
          <p:cNvSpPr>
            <a:spLocks noChangeArrowheads="1"/>
          </p:cNvSpPr>
          <p:nvPr/>
        </p:nvSpPr>
        <p:spPr bwMode="auto">
          <a:xfrm>
            <a:off x="0" y="2276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335" name="Object 47"/>
          <p:cNvGraphicFramePr>
            <a:graphicFrameLocks noChangeAspect="1"/>
          </p:cNvGraphicFramePr>
          <p:nvPr/>
        </p:nvGraphicFramePr>
        <p:xfrm>
          <a:off x="5783263" y="6122988"/>
          <a:ext cx="1812925" cy="441325"/>
        </p:xfrm>
        <a:graphic>
          <a:graphicData uri="http://schemas.openxmlformats.org/presentationml/2006/ole">
            <p:oleObj spid="_x0000_s18474" name="Формула" r:id="rId8" imgW="774364" imgH="190417" progId="Equation.3">
              <p:embed/>
            </p:oleObj>
          </a:graphicData>
        </a:graphic>
      </p:graphicFrame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2" dur="10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2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2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8" dur="1000"/>
                                        <p:tgtEl>
                                          <p:spTgt spid="12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2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4" dur="1000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0" dur="100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12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000"/>
                                        <p:tgtEl>
                                          <p:spTgt spid="12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12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12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000"/>
                                        <p:tgtEl>
                                          <p:spTgt spid="12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2294" grpId="0" animBg="1"/>
      <p:bldP spid="12295" grpId="0" animBg="1"/>
      <p:bldP spid="12296" grpId="0" animBg="1"/>
      <p:bldP spid="12297" grpId="0" animBg="1"/>
      <p:bldP spid="12298" grpId="0" animBg="1"/>
      <p:bldP spid="12301" grpId="0"/>
      <p:bldP spid="12302" grpId="0"/>
      <p:bldP spid="12303" grpId="0"/>
      <p:bldP spid="12304" grpId="0"/>
      <p:bldP spid="12305" grpId="0"/>
      <p:bldP spid="12306" grpId="0"/>
      <p:bldP spid="12307" grpId="0"/>
      <p:bldP spid="12308" grpId="0"/>
      <p:bldP spid="12309" grpId="0"/>
      <p:bldP spid="12310" grpId="0" animBg="1"/>
      <p:bldP spid="12311" grpId="0" animBg="1"/>
      <p:bldP spid="12312" grpId="0" animBg="1"/>
      <p:bldP spid="12313" grpId="0" animBg="1"/>
      <p:bldP spid="12314" grpId="0" animBg="1"/>
      <p:bldP spid="12315" grpId="0" animBg="1"/>
      <p:bldP spid="12317" grpId="0"/>
      <p:bldP spid="12319" grpId="0"/>
      <p:bldP spid="123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tx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60813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u="sng" smtClean="0">
                <a:latin typeface="Times New Roman" pitchFamily="18" charset="0"/>
              </a:rPr>
              <a:t>Задание1.</a:t>
            </a:r>
            <a:r>
              <a:rPr lang="ru-RU" sz="2400" smtClean="0">
                <a:latin typeface="Times New Roman" pitchFamily="18" charset="0"/>
              </a:rPr>
              <a:t>   </a:t>
            </a:r>
            <a:r>
              <a:rPr lang="ru-RU" sz="2800" b="1" smtClean="0">
                <a:latin typeface="Times New Roman" pitchFamily="18" charset="0"/>
              </a:rPr>
              <a:t>Вычислите площадь фигуры, </a:t>
            </a:r>
            <a:br>
              <a:rPr lang="ru-RU" sz="2800" b="1" smtClean="0">
                <a:latin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</a:rPr>
              <a:t>                 ограниченной линиями </a:t>
            </a:r>
            <a:br>
              <a:rPr lang="ru-RU" sz="2800" b="1" smtClean="0">
                <a:latin typeface="Times New Roman" pitchFamily="18" charset="0"/>
              </a:rPr>
            </a:br>
            <a:endParaRPr lang="ru-RU" sz="3200" smtClean="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28775"/>
            <a:ext cx="3025775" cy="16557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2800" b="1" i="1" smtClean="0">
                <a:latin typeface="Times New Roman" pitchFamily="18" charset="0"/>
              </a:rPr>
              <a:t>y</a:t>
            </a:r>
            <a:r>
              <a:rPr lang="en-US" sz="2800" b="1" smtClean="0">
                <a:latin typeface="Times New Roman" pitchFamily="18" charset="0"/>
              </a:rPr>
              <a:t> = </a:t>
            </a:r>
            <a:r>
              <a:rPr lang="en-US" sz="2800" b="1" i="1" smtClean="0">
                <a:latin typeface="Times New Roman" pitchFamily="18" charset="0"/>
              </a:rPr>
              <a:t>3</a:t>
            </a:r>
            <a:r>
              <a:rPr lang="en-US" sz="2800" b="1" smtClean="0">
                <a:latin typeface="Times New Roman" pitchFamily="18" charset="0"/>
              </a:rPr>
              <a:t> – </a:t>
            </a:r>
            <a:r>
              <a:rPr lang="en-US" sz="2800" b="1" i="1" smtClean="0">
                <a:latin typeface="Times New Roman" pitchFamily="18" charset="0"/>
              </a:rPr>
              <a:t>x</a:t>
            </a:r>
            <a:r>
              <a:rPr lang="en-US" sz="2800" b="1" i="1" baseline="30000" smtClean="0">
                <a:latin typeface="Times New Roman" pitchFamily="18" charset="0"/>
              </a:rPr>
              <a:t>2</a:t>
            </a:r>
            <a:r>
              <a:rPr lang="ru-RU" sz="2800" b="1" i="1" smtClean="0">
                <a:latin typeface="Times New Roman" pitchFamily="18" charset="0"/>
              </a:rPr>
              <a:t>,</a:t>
            </a:r>
            <a:endParaRPr lang="ru-RU" sz="2800" b="1" i="1" baseline="3000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1200" b="1" i="1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i="1" smtClean="0">
                <a:latin typeface="Times New Roman" pitchFamily="18" charset="0"/>
              </a:rPr>
              <a:t> </a:t>
            </a:r>
            <a:r>
              <a:rPr lang="en-US" sz="2800" b="1" i="1" smtClean="0">
                <a:latin typeface="Times New Roman" pitchFamily="18" charset="0"/>
              </a:rPr>
              <a:t>y = 1+</a:t>
            </a:r>
            <a:r>
              <a:rPr lang="ru-RU" sz="2800" b="1" i="1" smtClean="0">
                <a:latin typeface="Times New Roman" pitchFamily="18" charset="0"/>
              </a:rPr>
              <a:t> </a:t>
            </a:r>
            <a:r>
              <a:rPr lang="en-US" sz="2800" b="1" i="1" smtClean="0">
                <a:latin typeface="Times New Roman" pitchFamily="18" charset="0"/>
              </a:rPr>
              <a:t>| x |</a:t>
            </a:r>
            <a:endParaRPr lang="ru-RU" sz="2800" b="1" i="1" smtClean="0">
              <a:latin typeface="Times New Roman" pitchFamily="18" charset="0"/>
            </a:endParaRPr>
          </a:p>
        </p:txBody>
      </p:sp>
      <p:sp>
        <p:nvSpPr>
          <p:cNvPr id="114692" name="Line 4"/>
          <p:cNvSpPr>
            <a:spLocks noChangeShapeType="1"/>
          </p:cNvSpPr>
          <p:nvPr/>
        </p:nvSpPr>
        <p:spPr bwMode="auto">
          <a:xfrm flipV="1">
            <a:off x="6156325" y="1989138"/>
            <a:ext cx="0" cy="4238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4696" name="Line 8"/>
          <p:cNvSpPr>
            <a:spLocks noChangeShapeType="1"/>
          </p:cNvSpPr>
          <p:nvPr/>
        </p:nvSpPr>
        <p:spPr bwMode="auto">
          <a:xfrm>
            <a:off x="3995738" y="5300663"/>
            <a:ext cx="460851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4697" name="Line 9"/>
          <p:cNvSpPr>
            <a:spLocks noChangeShapeType="1"/>
          </p:cNvSpPr>
          <p:nvPr/>
        </p:nvSpPr>
        <p:spPr bwMode="auto">
          <a:xfrm flipH="1">
            <a:off x="6156325" y="2924175"/>
            <a:ext cx="1728788" cy="1728788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4698" name="Line 10"/>
          <p:cNvSpPr>
            <a:spLocks noChangeShapeType="1"/>
          </p:cNvSpPr>
          <p:nvPr/>
        </p:nvSpPr>
        <p:spPr bwMode="auto">
          <a:xfrm>
            <a:off x="4427538" y="2924175"/>
            <a:ext cx="1727200" cy="172720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4699" name="Freeform 11"/>
          <p:cNvSpPr>
            <a:spLocks/>
          </p:cNvSpPr>
          <p:nvPr/>
        </p:nvSpPr>
        <p:spPr bwMode="auto">
          <a:xfrm>
            <a:off x="5003800" y="3357563"/>
            <a:ext cx="1144588" cy="2519362"/>
          </a:xfrm>
          <a:custGeom>
            <a:avLst/>
            <a:gdLst>
              <a:gd name="T0" fmla="*/ 831797898 w 1575"/>
              <a:gd name="T1" fmla="*/ 0 h 4069"/>
              <a:gd name="T2" fmla="*/ 728813320 w 1575"/>
              <a:gd name="T3" fmla="*/ 24534834 h 4069"/>
              <a:gd name="T4" fmla="*/ 609985465 w 1575"/>
              <a:gd name="T5" fmla="*/ 87789457 h 4069"/>
              <a:gd name="T6" fmla="*/ 530766167 w 1575"/>
              <a:gd name="T7" fmla="*/ 162544357 h 4069"/>
              <a:gd name="T8" fmla="*/ 467390875 w 1575"/>
              <a:gd name="T9" fmla="*/ 254550293 h 4069"/>
              <a:gd name="T10" fmla="*/ 372328299 w 1575"/>
              <a:gd name="T11" fmla="*/ 409810853 h 4069"/>
              <a:gd name="T12" fmla="*/ 182203148 w 1575"/>
              <a:gd name="T13" fmla="*/ 852590736 h 4069"/>
              <a:gd name="T14" fmla="*/ 0 w 1575"/>
              <a:gd name="T15" fmla="*/ 1559888151 h 406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75"/>
              <a:gd name="T25" fmla="*/ 0 h 4069"/>
              <a:gd name="T26" fmla="*/ 1575 w 1575"/>
              <a:gd name="T27" fmla="*/ 4069 h 406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75" h="4069">
                <a:moveTo>
                  <a:pt x="1575" y="0"/>
                </a:moveTo>
                <a:cubicBezTo>
                  <a:pt x="1543" y="11"/>
                  <a:pt x="1450" y="26"/>
                  <a:pt x="1380" y="64"/>
                </a:cubicBezTo>
                <a:cubicBezTo>
                  <a:pt x="1310" y="102"/>
                  <a:pt x="1217" y="169"/>
                  <a:pt x="1155" y="229"/>
                </a:cubicBezTo>
                <a:cubicBezTo>
                  <a:pt x="1093" y="289"/>
                  <a:pt x="1050" y="352"/>
                  <a:pt x="1005" y="424"/>
                </a:cubicBezTo>
                <a:cubicBezTo>
                  <a:pt x="960" y="496"/>
                  <a:pt x="935" y="557"/>
                  <a:pt x="885" y="664"/>
                </a:cubicBezTo>
                <a:cubicBezTo>
                  <a:pt x="835" y="771"/>
                  <a:pt x="795" y="809"/>
                  <a:pt x="705" y="1069"/>
                </a:cubicBezTo>
                <a:cubicBezTo>
                  <a:pt x="615" y="1329"/>
                  <a:pt x="462" y="1724"/>
                  <a:pt x="345" y="2224"/>
                </a:cubicBezTo>
                <a:cubicBezTo>
                  <a:pt x="228" y="2724"/>
                  <a:pt x="72" y="3685"/>
                  <a:pt x="0" y="4069"/>
                </a:cubicBezTo>
              </a:path>
            </a:pathLst>
          </a:custGeom>
          <a:noFill/>
          <a:ln w="952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4700" name="Freeform 12"/>
          <p:cNvSpPr>
            <a:spLocks/>
          </p:cNvSpPr>
          <p:nvPr/>
        </p:nvSpPr>
        <p:spPr bwMode="auto">
          <a:xfrm flipH="1">
            <a:off x="6156325" y="3357563"/>
            <a:ext cx="1152525" cy="2519362"/>
          </a:xfrm>
          <a:custGeom>
            <a:avLst/>
            <a:gdLst>
              <a:gd name="T0" fmla="*/ 843373889 w 1575"/>
              <a:gd name="T1" fmla="*/ 0 h 4069"/>
              <a:gd name="T2" fmla="*/ 738955856 w 1575"/>
              <a:gd name="T3" fmla="*/ 24534834 h 4069"/>
              <a:gd name="T4" fmla="*/ 618474185 w 1575"/>
              <a:gd name="T5" fmla="*/ 87789457 h 4069"/>
              <a:gd name="T6" fmla="*/ 538153072 w 1575"/>
              <a:gd name="T7" fmla="*/ 162544357 h 4069"/>
              <a:gd name="T8" fmla="*/ 473895595 w 1575"/>
              <a:gd name="T9" fmla="*/ 254550293 h 4069"/>
              <a:gd name="T10" fmla="*/ 377510113 w 1575"/>
              <a:gd name="T11" fmla="*/ 409810853 h 4069"/>
              <a:gd name="T12" fmla="*/ 184739147 w 1575"/>
              <a:gd name="T13" fmla="*/ 852590736 h 4069"/>
              <a:gd name="T14" fmla="*/ 0 w 1575"/>
              <a:gd name="T15" fmla="*/ 1559888151 h 406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75"/>
              <a:gd name="T25" fmla="*/ 0 h 4069"/>
              <a:gd name="T26" fmla="*/ 1575 w 1575"/>
              <a:gd name="T27" fmla="*/ 4069 h 406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75" h="4069">
                <a:moveTo>
                  <a:pt x="1575" y="0"/>
                </a:moveTo>
                <a:cubicBezTo>
                  <a:pt x="1543" y="11"/>
                  <a:pt x="1450" y="26"/>
                  <a:pt x="1380" y="64"/>
                </a:cubicBezTo>
                <a:cubicBezTo>
                  <a:pt x="1310" y="102"/>
                  <a:pt x="1217" y="169"/>
                  <a:pt x="1155" y="229"/>
                </a:cubicBezTo>
                <a:cubicBezTo>
                  <a:pt x="1093" y="289"/>
                  <a:pt x="1050" y="352"/>
                  <a:pt x="1005" y="424"/>
                </a:cubicBezTo>
                <a:cubicBezTo>
                  <a:pt x="960" y="496"/>
                  <a:pt x="935" y="557"/>
                  <a:pt x="885" y="664"/>
                </a:cubicBezTo>
                <a:cubicBezTo>
                  <a:pt x="835" y="771"/>
                  <a:pt x="795" y="809"/>
                  <a:pt x="705" y="1069"/>
                </a:cubicBezTo>
                <a:cubicBezTo>
                  <a:pt x="615" y="1329"/>
                  <a:pt x="462" y="1724"/>
                  <a:pt x="345" y="2224"/>
                </a:cubicBezTo>
                <a:cubicBezTo>
                  <a:pt x="228" y="2724"/>
                  <a:pt x="72" y="3685"/>
                  <a:pt x="0" y="4069"/>
                </a:cubicBezTo>
              </a:path>
            </a:pathLst>
          </a:custGeom>
          <a:noFill/>
          <a:ln w="952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4701" name="Rectangle 13"/>
          <p:cNvSpPr>
            <a:spLocks noChangeArrowheads="1"/>
          </p:cNvSpPr>
          <p:nvPr/>
        </p:nvSpPr>
        <p:spPr bwMode="auto">
          <a:xfrm>
            <a:off x="3203575" y="3141663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US" i="1">
                <a:solidFill>
                  <a:schemeClr val="bg2"/>
                </a:solidFill>
              </a:rPr>
              <a:t>y</a:t>
            </a:r>
            <a:r>
              <a:rPr lang="en-US">
                <a:solidFill>
                  <a:schemeClr val="bg2"/>
                </a:solidFill>
              </a:rPr>
              <a:t> = </a:t>
            </a:r>
            <a:r>
              <a:rPr lang="en-US" i="1">
                <a:solidFill>
                  <a:schemeClr val="bg2"/>
                </a:solidFill>
              </a:rPr>
              <a:t>1</a:t>
            </a:r>
            <a:r>
              <a:rPr lang="en-US">
                <a:solidFill>
                  <a:schemeClr val="bg2"/>
                </a:solidFill>
              </a:rPr>
              <a:t> + |</a:t>
            </a:r>
            <a:r>
              <a:rPr lang="en-US" i="1">
                <a:solidFill>
                  <a:schemeClr val="bg2"/>
                </a:solidFill>
              </a:rPr>
              <a:t>x</a:t>
            </a:r>
            <a:r>
              <a:rPr lang="en-US">
                <a:solidFill>
                  <a:schemeClr val="bg2"/>
                </a:solidFill>
              </a:rPr>
              <a:t>|</a:t>
            </a:r>
          </a:p>
        </p:txBody>
      </p:sp>
      <p:sp>
        <p:nvSpPr>
          <p:cNvPr id="114702" name="Rectangle 14"/>
          <p:cNvSpPr>
            <a:spLocks noChangeArrowheads="1"/>
          </p:cNvSpPr>
          <p:nvPr/>
        </p:nvSpPr>
        <p:spPr bwMode="auto">
          <a:xfrm>
            <a:off x="5795963" y="1916113"/>
            <a:ext cx="376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i="1">
                <a:solidFill>
                  <a:srgbClr val="0C0000"/>
                </a:solidFill>
              </a:rPr>
              <a:t>y</a:t>
            </a:r>
            <a:r>
              <a:rPr lang="en-US" sz="18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14703" name="Rectangle 15"/>
          <p:cNvSpPr>
            <a:spLocks noChangeArrowheads="1"/>
          </p:cNvSpPr>
          <p:nvPr/>
        </p:nvSpPr>
        <p:spPr bwMode="auto">
          <a:xfrm>
            <a:off x="8172450" y="5229225"/>
            <a:ext cx="41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ru-RU" i="1">
                <a:solidFill>
                  <a:srgbClr val="0C0000"/>
                </a:solidFill>
              </a:rPr>
              <a:t>х</a:t>
            </a:r>
            <a:r>
              <a:rPr lang="en-US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14704" name="Rectangle 16"/>
          <p:cNvSpPr>
            <a:spLocks noChangeArrowheads="1"/>
          </p:cNvSpPr>
          <p:nvPr/>
        </p:nvSpPr>
        <p:spPr bwMode="auto">
          <a:xfrm>
            <a:off x="5795963" y="5229225"/>
            <a:ext cx="41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ru-RU" i="1">
                <a:solidFill>
                  <a:srgbClr val="0C0000"/>
                </a:solidFill>
              </a:rPr>
              <a:t>0</a:t>
            </a:r>
            <a:r>
              <a:rPr lang="en-US">
                <a:solidFill>
                  <a:srgbClr val="0C0000"/>
                </a:solidFill>
              </a:rPr>
              <a:t> </a:t>
            </a:r>
          </a:p>
        </p:txBody>
      </p:sp>
      <p:sp>
        <p:nvSpPr>
          <p:cNvPr id="114705" name="Rectangle 17"/>
          <p:cNvSpPr>
            <a:spLocks noChangeArrowheads="1"/>
          </p:cNvSpPr>
          <p:nvPr/>
        </p:nvSpPr>
        <p:spPr bwMode="auto">
          <a:xfrm>
            <a:off x="5795963" y="4538663"/>
            <a:ext cx="374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ru-RU" sz="2000" i="1">
                <a:solidFill>
                  <a:srgbClr val="0C0000"/>
                </a:solidFill>
              </a:rPr>
              <a:t>1</a:t>
            </a:r>
            <a:r>
              <a:rPr lang="en-US" sz="1800" b="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sp>
        <p:nvSpPr>
          <p:cNvPr id="114706" name="Rectangle 18"/>
          <p:cNvSpPr>
            <a:spLocks noChangeArrowheads="1"/>
          </p:cNvSpPr>
          <p:nvPr/>
        </p:nvSpPr>
        <p:spPr bwMode="auto">
          <a:xfrm>
            <a:off x="6516688" y="5229225"/>
            <a:ext cx="374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ru-RU" sz="2000" i="1">
                <a:solidFill>
                  <a:srgbClr val="0C0000"/>
                </a:solidFill>
              </a:rPr>
              <a:t>1</a:t>
            </a:r>
            <a:r>
              <a:rPr lang="en-US" sz="1800" b="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sp>
        <p:nvSpPr>
          <p:cNvPr id="114707" name="Rectangle 19"/>
          <p:cNvSpPr>
            <a:spLocks noChangeArrowheads="1"/>
          </p:cNvSpPr>
          <p:nvPr/>
        </p:nvSpPr>
        <p:spPr bwMode="auto">
          <a:xfrm>
            <a:off x="5292725" y="5229225"/>
            <a:ext cx="458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ru-RU" sz="2000" i="1">
                <a:solidFill>
                  <a:srgbClr val="0C0000"/>
                </a:solidFill>
              </a:rPr>
              <a:t>-1</a:t>
            </a:r>
            <a:r>
              <a:rPr lang="en-US" sz="1800" b="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sp>
        <p:nvSpPr>
          <p:cNvPr id="114708" name="Rectangle 20"/>
          <p:cNvSpPr>
            <a:spLocks noChangeArrowheads="1"/>
          </p:cNvSpPr>
          <p:nvPr/>
        </p:nvSpPr>
        <p:spPr bwMode="auto">
          <a:xfrm>
            <a:off x="5867400" y="2997200"/>
            <a:ext cx="374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ru-RU" sz="2000" i="1">
                <a:solidFill>
                  <a:srgbClr val="0C0000"/>
                </a:solidFill>
              </a:rPr>
              <a:t>3</a:t>
            </a:r>
            <a:r>
              <a:rPr lang="en-US" sz="1800" b="0">
                <a:solidFill>
                  <a:srgbClr val="0C0000"/>
                </a:solidFill>
                <a:latin typeface="Arial" charset="0"/>
              </a:rPr>
              <a:t> </a:t>
            </a:r>
          </a:p>
        </p:txBody>
      </p:sp>
      <p:sp>
        <p:nvSpPr>
          <p:cNvPr id="114709" name="Rectangle 21"/>
          <p:cNvSpPr>
            <a:spLocks noChangeArrowheads="1"/>
          </p:cNvSpPr>
          <p:nvPr/>
        </p:nvSpPr>
        <p:spPr bwMode="auto">
          <a:xfrm>
            <a:off x="7092950" y="4437063"/>
            <a:ext cx="1431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i="1">
                <a:solidFill>
                  <a:srgbClr val="FF66FF"/>
                </a:solidFill>
              </a:rPr>
              <a:t>y</a:t>
            </a:r>
            <a:r>
              <a:rPr lang="ru-RU" i="1">
                <a:solidFill>
                  <a:srgbClr val="FF66FF"/>
                </a:solidFill>
              </a:rPr>
              <a:t> = 3 – х</a:t>
            </a:r>
            <a:r>
              <a:rPr lang="ru-RU" i="1" baseline="30000">
                <a:solidFill>
                  <a:srgbClr val="FF66FF"/>
                </a:solidFill>
              </a:rPr>
              <a:t>2</a:t>
            </a:r>
            <a:r>
              <a:rPr lang="en-US">
                <a:solidFill>
                  <a:srgbClr val="FF66FF"/>
                </a:solidFill>
              </a:rPr>
              <a:t> </a:t>
            </a:r>
          </a:p>
        </p:txBody>
      </p:sp>
      <p:sp>
        <p:nvSpPr>
          <p:cNvPr id="114726" name="Line 38"/>
          <p:cNvSpPr>
            <a:spLocks noChangeShapeType="1"/>
          </p:cNvSpPr>
          <p:nvPr/>
        </p:nvSpPr>
        <p:spPr bwMode="auto">
          <a:xfrm>
            <a:off x="5867400" y="3500438"/>
            <a:ext cx="576263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4727" name="Line 39"/>
          <p:cNvSpPr>
            <a:spLocks noChangeShapeType="1"/>
          </p:cNvSpPr>
          <p:nvPr/>
        </p:nvSpPr>
        <p:spPr bwMode="auto">
          <a:xfrm>
            <a:off x="5724525" y="3644900"/>
            <a:ext cx="8636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4728" name="Line 40"/>
          <p:cNvSpPr>
            <a:spLocks noChangeShapeType="1"/>
          </p:cNvSpPr>
          <p:nvPr/>
        </p:nvSpPr>
        <p:spPr bwMode="auto">
          <a:xfrm>
            <a:off x="5651500" y="3789363"/>
            <a:ext cx="1008063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4729" name="Line 41"/>
          <p:cNvSpPr>
            <a:spLocks noChangeShapeType="1"/>
          </p:cNvSpPr>
          <p:nvPr/>
        </p:nvSpPr>
        <p:spPr bwMode="auto">
          <a:xfrm>
            <a:off x="5580063" y="3933825"/>
            <a:ext cx="1152525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4730" name="Line 42"/>
          <p:cNvSpPr>
            <a:spLocks noChangeShapeType="1"/>
          </p:cNvSpPr>
          <p:nvPr/>
        </p:nvSpPr>
        <p:spPr bwMode="auto">
          <a:xfrm>
            <a:off x="5580063" y="4076700"/>
            <a:ext cx="1152525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4733" name="Line 45"/>
          <p:cNvSpPr>
            <a:spLocks noChangeShapeType="1"/>
          </p:cNvSpPr>
          <p:nvPr/>
        </p:nvSpPr>
        <p:spPr bwMode="auto">
          <a:xfrm>
            <a:off x="5724525" y="4221163"/>
            <a:ext cx="8636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4738" name="Line 50"/>
          <p:cNvSpPr>
            <a:spLocks noChangeShapeType="1"/>
          </p:cNvSpPr>
          <p:nvPr/>
        </p:nvSpPr>
        <p:spPr bwMode="auto">
          <a:xfrm>
            <a:off x="5867400" y="4365625"/>
            <a:ext cx="576263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4739" name="Line 51"/>
          <p:cNvSpPr>
            <a:spLocks noChangeShapeType="1"/>
          </p:cNvSpPr>
          <p:nvPr/>
        </p:nvSpPr>
        <p:spPr bwMode="auto">
          <a:xfrm>
            <a:off x="6011863" y="4508500"/>
            <a:ext cx="288925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4710" name="Rectangle 22"/>
          <p:cNvSpPr>
            <a:spLocks noChangeArrowheads="1"/>
          </p:cNvSpPr>
          <p:nvPr/>
        </p:nvSpPr>
        <p:spPr bwMode="auto">
          <a:xfrm>
            <a:off x="5651500" y="3716338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i="1"/>
              <a:t>S</a:t>
            </a:r>
            <a:r>
              <a:rPr lang="en-US" i="1" baseline="-25000"/>
              <a:t>1</a:t>
            </a:r>
            <a:endParaRPr lang="en-US"/>
          </a:p>
        </p:txBody>
      </p:sp>
      <p:sp>
        <p:nvSpPr>
          <p:cNvPr id="114711" name="Rectangle 23"/>
          <p:cNvSpPr>
            <a:spLocks noChangeArrowheads="1"/>
          </p:cNvSpPr>
          <p:nvPr/>
        </p:nvSpPr>
        <p:spPr bwMode="auto">
          <a:xfrm>
            <a:off x="6156325" y="3716338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i="1"/>
              <a:t>S</a:t>
            </a:r>
            <a:r>
              <a:rPr lang="en-US" i="1" baseline="-25000"/>
              <a:t>2</a:t>
            </a:r>
            <a:endParaRPr lang="en-US"/>
          </a:p>
        </p:txBody>
      </p:sp>
      <p:sp>
        <p:nvSpPr>
          <p:cNvPr id="114740" name="Rectangle 52"/>
          <p:cNvSpPr>
            <a:spLocks noChangeArrowheads="1"/>
          </p:cNvSpPr>
          <p:nvPr/>
        </p:nvSpPr>
        <p:spPr bwMode="auto">
          <a:xfrm>
            <a:off x="611188" y="4335463"/>
            <a:ext cx="246062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sz="4000" i="1">
                <a:solidFill>
                  <a:schemeClr val="bg2"/>
                </a:solidFill>
              </a:rPr>
              <a:t>S = S</a:t>
            </a:r>
            <a:r>
              <a:rPr lang="en-US" sz="4000" i="1" baseline="-25000">
                <a:solidFill>
                  <a:schemeClr val="bg2"/>
                </a:solidFill>
              </a:rPr>
              <a:t>1</a:t>
            </a:r>
            <a:r>
              <a:rPr lang="en-US" sz="4000" i="1">
                <a:solidFill>
                  <a:schemeClr val="bg2"/>
                </a:solidFill>
              </a:rPr>
              <a:t> + S</a:t>
            </a:r>
            <a:r>
              <a:rPr lang="en-US" sz="4000" i="1" baseline="-25000">
                <a:solidFill>
                  <a:schemeClr val="bg2"/>
                </a:solidFill>
              </a:rPr>
              <a:t>2</a:t>
            </a:r>
            <a:endParaRPr lang="en-US" sz="400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46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46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4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4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4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4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4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4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4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4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4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14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14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14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14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14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14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14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14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14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14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14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114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14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114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4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14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2" grpId="0" animBg="1"/>
      <p:bldP spid="114696" grpId="0" animBg="1"/>
      <p:bldP spid="114697" grpId="0" animBg="1"/>
      <p:bldP spid="114698" grpId="0" animBg="1"/>
      <p:bldP spid="114699" grpId="0" animBg="1"/>
      <p:bldP spid="114700" grpId="0" animBg="1"/>
      <p:bldP spid="114701" grpId="0"/>
      <p:bldP spid="114702" grpId="0"/>
      <p:bldP spid="114703" grpId="0"/>
      <p:bldP spid="114704" grpId="0"/>
      <p:bldP spid="114705" grpId="0"/>
      <p:bldP spid="114706" grpId="0"/>
      <p:bldP spid="114707" grpId="0"/>
      <p:bldP spid="114708" grpId="0"/>
      <p:bldP spid="114709" grpId="0"/>
      <p:bldP spid="114726" grpId="0" animBg="1"/>
      <p:bldP spid="114727" grpId="0" animBg="1"/>
      <p:bldP spid="114728" grpId="0" animBg="1"/>
      <p:bldP spid="114729" grpId="0" animBg="1"/>
      <p:bldP spid="114730" grpId="0" animBg="1"/>
      <p:bldP spid="114733" grpId="0" animBg="1"/>
      <p:bldP spid="114738" grpId="0" animBg="1"/>
      <p:bldP spid="114739" grpId="0" animBg="1"/>
      <p:bldP spid="114710" grpId="0"/>
      <p:bldP spid="114711" grpId="0"/>
      <p:bldP spid="1147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0318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u="sng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Задание 2</a:t>
            </a:r>
            <a:r>
              <a:rPr lang="ru-RU" sz="24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.  С помощью определенного интеграла записывают формулы для вычисления площадей фигур, заштрихованных на рисунках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710363"/>
            <a:ext cx="8229600" cy="1476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48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484313"/>
            <a:ext cx="21145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475" y="1557338"/>
            <a:ext cx="218122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788" y="1557338"/>
            <a:ext cx="22002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4292600"/>
            <a:ext cx="20955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3663" y="4292600"/>
            <a:ext cx="21240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19475" y="4292600"/>
            <a:ext cx="23050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0" name="Rectangle 13"/>
          <p:cNvSpPr>
            <a:spLocks noChangeArrowheads="1"/>
          </p:cNvSpPr>
          <p:nvPr/>
        </p:nvSpPr>
        <p:spPr bwMode="auto">
          <a:xfrm>
            <a:off x="0" y="30146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491" name="Object 12"/>
          <p:cNvGraphicFramePr>
            <a:graphicFrameLocks noChangeAspect="1"/>
          </p:cNvGraphicFramePr>
          <p:nvPr/>
        </p:nvGraphicFramePr>
        <p:xfrm>
          <a:off x="900113" y="3321050"/>
          <a:ext cx="1006475" cy="611188"/>
        </p:xfrm>
        <a:graphic>
          <a:graphicData uri="http://schemas.openxmlformats.org/presentationml/2006/ole">
            <p:oleObj spid="_x0000_s20491" name="Формула" r:id="rId9" imgW="1002865" imgH="609336" progId="Equation.3">
              <p:embed/>
            </p:oleObj>
          </a:graphicData>
        </a:graphic>
      </p:graphicFrame>
      <p:sp>
        <p:nvSpPr>
          <p:cNvPr id="20492" name="Rectangle 15"/>
          <p:cNvSpPr>
            <a:spLocks noChangeArrowheads="1"/>
          </p:cNvSpPr>
          <p:nvPr/>
        </p:nvSpPr>
        <p:spPr bwMode="auto">
          <a:xfrm>
            <a:off x="0" y="30146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493" name="Object 14"/>
          <p:cNvGraphicFramePr>
            <a:graphicFrameLocks noChangeAspect="1"/>
          </p:cNvGraphicFramePr>
          <p:nvPr/>
        </p:nvGraphicFramePr>
        <p:xfrm>
          <a:off x="6516688" y="3284538"/>
          <a:ext cx="1625600" cy="612775"/>
        </p:xfrm>
        <a:graphic>
          <a:graphicData uri="http://schemas.openxmlformats.org/presentationml/2006/ole">
            <p:oleObj spid="_x0000_s20493" name="Формула" r:id="rId10" imgW="1625600" imgH="609600" progId="Equation.3">
              <p:embed/>
            </p:oleObj>
          </a:graphicData>
        </a:graphic>
      </p:graphicFrame>
      <p:sp>
        <p:nvSpPr>
          <p:cNvPr id="20494" name="Rectangle 17"/>
          <p:cNvSpPr>
            <a:spLocks noChangeArrowheads="1"/>
          </p:cNvSpPr>
          <p:nvPr/>
        </p:nvSpPr>
        <p:spPr bwMode="auto">
          <a:xfrm>
            <a:off x="0" y="30146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495" name="Object 16"/>
          <p:cNvGraphicFramePr>
            <a:graphicFrameLocks noChangeAspect="1"/>
          </p:cNvGraphicFramePr>
          <p:nvPr/>
        </p:nvGraphicFramePr>
        <p:xfrm>
          <a:off x="179388" y="5949950"/>
          <a:ext cx="3078162" cy="611188"/>
        </p:xfrm>
        <a:graphic>
          <a:graphicData uri="http://schemas.openxmlformats.org/presentationml/2006/ole">
            <p:oleObj spid="_x0000_s20495" name="Формула" r:id="rId11" imgW="3073400" imgH="609600" progId="Equation.3">
              <p:embed/>
            </p:oleObj>
          </a:graphicData>
        </a:graphic>
      </p:graphicFrame>
      <p:sp>
        <p:nvSpPr>
          <p:cNvPr id="20496" name="Rectangle 19"/>
          <p:cNvSpPr>
            <a:spLocks noChangeArrowheads="1"/>
          </p:cNvSpPr>
          <p:nvPr/>
        </p:nvSpPr>
        <p:spPr bwMode="auto">
          <a:xfrm>
            <a:off x="0" y="31242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497" name="Object 18"/>
          <p:cNvGraphicFramePr>
            <a:graphicFrameLocks noChangeAspect="1"/>
          </p:cNvGraphicFramePr>
          <p:nvPr/>
        </p:nvGraphicFramePr>
        <p:xfrm>
          <a:off x="6665913" y="5949950"/>
          <a:ext cx="1787525" cy="609600"/>
        </p:xfrm>
        <a:graphic>
          <a:graphicData uri="http://schemas.openxmlformats.org/presentationml/2006/ole">
            <p:oleObj spid="_x0000_s20497" name="Формула" r:id="rId12" imgW="1790700" imgH="609600" progId="Equation.3">
              <p:embed/>
            </p:oleObj>
          </a:graphicData>
        </a:graphic>
      </p:graphicFrame>
      <p:sp>
        <p:nvSpPr>
          <p:cNvPr id="20498" name="Rectangle 21"/>
          <p:cNvSpPr>
            <a:spLocks noChangeArrowheads="1"/>
          </p:cNvSpPr>
          <p:nvPr/>
        </p:nvSpPr>
        <p:spPr bwMode="auto">
          <a:xfrm>
            <a:off x="0" y="31242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499" name="Object 20"/>
          <p:cNvGraphicFramePr>
            <a:graphicFrameLocks noChangeAspect="1"/>
          </p:cNvGraphicFramePr>
          <p:nvPr/>
        </p:nvGraphicFramePr>
        <p:xfrm>
          <a:off x="3708400" y="5949950"/>
          <a:ext cx="1638300" cy="609600"/>
        </p:xfrm>
        <a:graphic>
          <a:graphicData uri="http://schemas.openxmlformats.org/presentationml/2006/ole">
            <p:oleObj spid="_x0000_s20499" name="Формула" r:id="rId13" imgW="1638300" imgH="609600" progId="Equation.3">
              <p:embed/>
            </p:oleObj>
          </a:graphicData>
        </a:graphic>
      </p:graphicFrame>
      <p:sp>
        <p:nvSpPr>
          <p:cNvPr id="20500" name="Rectangle 23"/>
          <p:cNvSpPr>
            <a:spLocks noChangeArrowheads="1"/>
          </p:cNvSpPr>
          <p:nvPr/>
        </p:nvSpPr>
        <p:spPr bwMode="auto">
          <a:xfrm>
            <a:off x="0" y="310991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01" name="Object 22"/>
          <p:cNvGraphicFramePr>
            <a:graphicFrameLocks noChangeAspect="1"/>
          </p:cNvGraphicFramePr>
          <p:nvPr/>
        </p:nvGraphicFramePr>
        <p:xfrm>
          <a:off x="3708400" y="3284538"/>
          <a:ext cx="1057275" cy="638175"/>
        </p:xfrm>
        <a:graphic>
          <a:graphicData uri="http://schemas.openxmlformats.org/presentationml/2006/ole">
            <p:oleObj spid="_x0000_s20501" name="Формула" r:id="rId14" imgW="1054100" imgH="635000" progId="Equation.3">
              <p:embed/>
            </p:oleObj>
          </a:graphicData>
        </a:graphic>
      </p:graphicFrame>
      <p:sp>
        <p:nvSpPr>
          <p:cNvPr id="20502" name="Rectangle 24"/>
          <p:cNvSpPr>
            <a:spLocks noChangeArrowheads="1"/>
          </p:cNvSpPr>
          <p:nvPr/>
        </p:nvSpPr>
        <p:spPr bwMode="auto">
          <a:xfrm>
            <a:off x="179388" y="1543050"/>
            <a:ext cx="5524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800">
                <a:solidFill>
                  <a:srgbClr val="000000"/>
                </a:solidFill>
              </a:rPr>
              <a:t>1)</a:t>
            </a:r>
          </a:p>
        </p:txBody>
      </p:sp>
      <p:sp>
        <p:nvSpPr>
          <p:cNvPr id="20503" name="Rectangle 25"/>
          <p:cNvSpPr>
            <a:spLocks noChangeArrowheads="1"/>
          </p:cNvSpPr>
          <p:nvPr/>
        </p:nvSpPr>
        <p:spPr bwMode="auto">
          <a:xfrm>
            <a:off x="3132138" y="1557338"/>
            <a:ext cx="3746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solidFill>
                  <a:srgbClr val="000000"/>
                </a:solidFill>
              </a:rPr>
              <a:t>2)</a:t>
            </a:r>
          </a:p>
        </p:txBody>
      </p:sp>
      <p:sp>
        <p:nvSpPr>
          <p:cNvPr id="20504" name="Rectangle 26"/>
          <p:cNvSpPr>
            <a:spLocks noChangeArrowheads="1"/>
          </p:cNvSpPr>
          <p:nvPr/>
        </p:nvSpPr>
        <p:spPr bwMode="auto">
          <a:xfrm>
            <a:off x="5940425" y="1557338"/>
            <a:ext cx="3746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solidFill>
                  <a:srgbClr val="000000"/>
                </a:solidFill>
              </a:rPr>
              <a:t>3)</a:t>
            </a:r>
          </a:p>
        </p:txBody>
      </p:sp>
      <p:sp>
        <p:nvSpPr>
          <p:cNvPr id="20505" name="Rectangle 27"/>
          <p:cNvSpPr>
            <a:spLocks noChangeArrowheads="1"/>
          </p:cNvSpPr>
          <p:nvPr/>
        </p:nvSpPr>
        <p:spPr bwMode="auto">
          <a:xfrm>
            <a:off x="179388" y="4149725"/>
            <a:ext cx="374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solidFill>
                  <a:srgbClr val="000000"/>
                </a:solidFill>
              </a:rPr>
              <a:t>4)</a:t>
            </a:r>
          </a:p>
        </p:txBody>
      </p:sp>
      <p:sp>
        <p:nvSpPr>
          <p:cNvPr id="20506" name="Rectangle 28"/>
          <p:cNvSpPr>
            <a:spLocks noChangeArrowheads="1"/>
          </p:cNvSpPr>
          <p:nvPr/>
        </p:nvSpPr>
        <p:spPr bwMode="auto">
          <a:xfrm>
            <a:off x="3132138" y="4221163"/>
            <a:ext cx="3746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solidFill>
                  <a:srgbClr val="000000"/>
                </a:solidFill>
              </a:rPr>
              <a:t>5)</a:t>
            </a:r>
          </a:p>
        </p:txBody>
      </p:sp>
      <p:sp>
        <p:nvSpPr>
          <p:cNvPr id="20507" name="Rectangle 29"/>
          <p:cNvSpPr>
            <a:spLocks noChangeArrowheads="1"/>
          </p:cNvSpPr>
          <p:nvPr/>
        </p:nvSpPr>
        <p:spPr bwMode="auto">
          <a:xfrm>
            <a:off x="5940425" y="4221163"/>
            <a:ext cx="3746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solidFill>
                  <a:srgbClr val="000000"/>
                </a:solidFill>
              </a:rPr>
              <a:t>6)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188913"/>
            <a:ext cx="7793037" cy="1462087"/>
          </a:xfrm>
        </p:spPr>
        <p:txBody>
          <a:bodyPr/>
          <a:lstStyle/>
          <a:p>
            <a:pPr algn="ctr" eaLnBrk="1" hangingPunct="1"/>
            <a:r>
              <a:rPr lang="ru-RU" sz="2800" b="1" smtClean="0">
                <a:latin typeface="Times New Roman" pitchFamily="18" charset="0"/>
              </a:rPr>
              <a:t>Подберите из данных формул для вычисления площади фигуры ту, которая подходит к одному из шести чертежей.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1158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800" smtClean="0"/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0" y="31670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1509" name="Object 4"/>
          <p:cNvGraphicFramePr>
            <a:graphicFrameLocks noChangeAspect="1"/>
          </p:cNvGraphicFramePr>
          <p:nvPr/>
        </p:nvGraphicFramePr>
        <p:xfrm>
          <a:off x="827088" y="2060575"/>
          <a:ext cx="3927475" cy="1008063"/>
        </p:xfrm>
        <a:graphic>
          <a:graphicData uri="http://schemas.openxmlformats.org/presentationml/2006/ole">
            <p:oleObj spid="_x0000_s21509" name="Формула" r:id="rId3" imgW="2400300" imgH="520700" progId="Equation.3">
              <p:embed/>
            </p:oleObj>
          </a:graphicData>
        </a:graphic>
      </p:graphicFrame>
      <p:sp>
        <p:nvSpPr>
          <p:cNvPr id="21510" name="Rectangle 7"/>
          <p:cNvSpPr>
            <a:spLocks noChangeArrowheads="1"/>
          </p:cNvSpPr>
          <p:nvPr/>
        </p:nvSpPr>
        <p:spPr bwMode="auto">
          <a:xfrm>
            <a:off x="0" y="31670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1511" name="Object 6"/>
          <p:cNvGraphicFramePr>
            <a:graphicFrameLocks noChangeAspect="1"/>
          </p:cNvGraphicFramePr>
          <p:nvPr/>
        </p:nvGraphicFramePr>
        <p:xfrm>
          <a:off x="5508625" y="2708275"/>
          <a:ext cx="2551113" cy="884238"/>
        </p:xfrm>
        <a:graphic>
          <a:graphicData uri="http://schemas.openxmlformats.org/presentationml/2006/ole">
            <p:oleObj spid="_x0000_s21511" name="Формула" r:id="rId4" imgW="1778000" imgH="520700" progId="Equation.3">
              <p:embed/>
            </p:oleObj>
          </a:graphicData>
        </a:graphic>
      </p:graphicFrame>
      <p:sp>
        <p:nvSpPr>
          <p:cNvPr id="21512" name="Rectangle 9"/>
          <p:cNvSpPr>
            <a:spLocks noChangeArrowheads="1"/>
          </p:cNvSpPr>
          <p:nvPr/>
        </p:nvSpPr>
        <p:spPr bwMode="auto">
          <a:xfrm>
            <a:off x="0" y="31670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1513" name="Object 8"/>
          <p:cNvGraphicFramePr>
            <a:graphicFrameLocks noChangeAspect="1"/>
          </p:cNvGraphicFramePr>
          <p:nvPr/>
        </p:nvGraphicFramePr>
        <p:xfrm>
          <a:off x="1619250" y="3284538"/>
          <a:ext cx="2232025" cy="955675"/>
        </p:xfrm>
        <a:graphic>
          <a:graphicData uri="http://schemas.openxmlformats.org/presentationml/2006/ole">
            <p:oleObj spid="_x0000_s21513" name="Формула" r:id="rId5" imgW="1244600" imgH="520700" progId="Equation.3">
              <p:embed/>
            </p:oleObj>
          </a:graphicData>
        </a:graphic>
      </p:graphicFrame>
      <p:sp>
        <p:nvSpPr>
          <p:cNvPr id="21514" name="Rectangle 11"/>
          <p:cNvSpPr>
            <a:spLocks noChangeArrowheads="1"/>
          </p:cNvSpPr>
          <p:nvPr/>
        </p:nvSpPr>
        <p:spPr bwMode="auto">
          <a:xfrm>
            <a:off x="0" y="31670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1515" name="Object 10"/>
          <p:cNvGraphicFramePr>
            <a:graphicFrameLocks noChangeAspect="1"/>
          </p:cNvGraphicFramePr>
          <p:nvPr/>
        </p:nvGraphicFramePr>
        <p:xfrm>
          <a:off x="4716463" y="4149725"/>
          <a:ext cx="3095625" cy="863600"/>
        </p:xfrm>
        <a:graphic>
          <a:graphicData uri="http://schemas.openxmlformats.org/presentationml/2006/ole">
            <p:oleObj spid="_x0000_s21515" name="Формула" r:id="rId6" imgW="2159000" imgH="520700" progId="Equation.3">
              <p:embed/>
            </p:oleObj>
          </a:graphicData>
        </a:graphic>
      </p:graphicFrame>
      <p:sp>
        <p:nvSpPr>
          <p:cNvPr id="21516" name="Rectangle 13"/>
          <p:cNvSpPr>
            <a:spLocks noChangeArrowheads="1"/>
          </p:cNvSpPr>
          <p:nvPr/>
        </p:nvSpPr>
        <p:spPr bwMode="auto">
          <a:xfrm>
            <a:off x="0" y="31416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1517" name="Object 12"/>
          <p:cNvGraphicFramePr>
            <a:graphicFrameLocks noChangeAspect="1"/>
          </p:cNvGraphicFramePr>
          <p:nvPr/>
        </p:nvGraphicFramePr>
        <p:xfrm>
          <a:off x="900113" y="4581525"/>
          <a:ext cx="2087562" cy="1046163"/>
        </p:xfrm>
        <a:graphic>
          <a:graphicData uri="http://schemas.openxmlformats.org/presentationml/2006/ole">
            <p:oleObj spid="_x0000_s21517" name="Формула" r:id="rId7" imgW="939392" imgH="545863" progId="Equation.3">
              <p:embed/>
            </p:oleObj>
          </a:graphicData>
        </a:graphic>
      </p:graphicFrame>
      <p:sp>
        <p:nvSpPr>
          <p:cNvPr id="21518" name="Rectangle 15"/>
          <p:cNvSpPr>
            <a:spLocks noChangeArrowheads="1"/>
          </p:cNvSpPr>
          <p:nvPr/>
        </p:nvSpPr>
        <p:spPr bwMode="auto">
          <a:xfrm>
            <a:off x="0" y="31670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1519" name="Object 14"/>
          <p:cNvGraphicFramePr>
            <a:graphicFrameLocks noChangeAspect="1"/>
          </p:cNvGraphicFramePr>
          <p:nvPr/>
        </p:nvGraphicFramePr>
        <p:xfrm>
          <a:off x="2627313" y="5661025"/>
          <a:ext cx="5616575" cy="957263"/>
        </p:xfrm>
        <a:graphic>
          <a:graphicData uri="http://schemas.openxmlformats.org/presentationml/2006/ole">
            <p:oleObj spid="_x0000_s21519" name="Формула" r:id="rId8" imgW="3987800" imgH="520700" progId="Equation.3">
              <p:embed/>
            </p:oleObj>
          </a:graphicData>
        </a:graphic>
      </p:graphicFrame>
      <p:sp>
        <p:nvSpPr>
          <p:cNvPr id="21520" name="Rectangle 16"/>
          <p:cNvSpPr>
            <a:spLocks noChangeArrowheads="1"/>
          </p:cNvSpPr>
          <p:nvPr/>
        </p:nvSpPr>
        <p:spPr bwMode="auto">
          <a:xfrm>
            <a:off x="0" y="2205038"/>
            <a:ext cx="884238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sz="2800">
                <a:solidFill>
                  <a:schemeClr val="tx1"/>
                </a:solidFill>
              </a:rPr>
              <a:t>S</a:t>
            </a:r>
            <a:r>
              <a:rPr lang="en-US" sz="2800" baseline="-25000">
                <a:solidFill>
                  <a:schemeClr val="tx1"/>
                </a:solidFill>
              </a:rPr>
              <a:t>1</a:t>
            </a:r>
            <a:r>
              <a:rPr lang="en-US" sz="2800">
                <a:solidFill>
                  <a:schemeClr val="tx1"/>
                </a:solidFill>
              </a:rPr>
              <a:t> =</a:t>
            </a:r>
            <a:r>
              <a:rPr lang="ru-RU" sz="28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1521" name="Rectangle 18"/>
          <p:cNvSpPr>
            <a:spLocks noChangeArrowheads="1"/>
          </p:cNvSpPr>
          <p:nvPr/>
        </p:nvSpPr>
        <p:spPr bwMode="auto">
          <a:xfrm>
            <a:off x="4716463" y="2852738"/>
            <a:ext cx="795337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/>
                </a:solidFill>
              </a:rPr>
              <a:t>S</a:t>
            </a:r>
            <a:r>
              <a:rPr lang="en-US" sz="2800" baseline="-25000">
                <a:solidFill>
                  <a:schemeClr val="tx1"/>
                </a:solidFill>
              </a:rPr>
              <a:t>2</a:t>
            </a:r>
            <a:r>
              <a:rPr lang="en-US" sz="2800">
                <a:solidFill>
                  <a:schemeClr val="tx1"/>
                </a:solidFill>
              </a:rPr>
              <a:t> =</a:t>
            </a:r>
            <a:endParaRPr lang="ru-RU" sz="2800">
              <a:solidFill>
                <a:schemeClr val="tx1"/>
              </a:solidFill>
            </a:endParaRPr>
          </a:p>
        </p:txBody>
      </p:sp>
      <p:sp>
        <p:nvSpPr>
          <p:cNvPr id="21522" name="Rectangle 19"/>
          <p:cNvSpPr>
            <a:spLocks noChangeArrowheads="1"/>
          </p:cNvSpPr>
          <p:nvPr/>
        </p:nvSpPr>
        <p:spPr bwMode="auto">
          <a:xfrm>
            <a:off x="827088" y="3429000"/>
            <a:ext cx="795337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/>
                </a:solidFill>
              </a:rPr>
              <a:t>S</a:t>
            </a:r>
            <a:r>
              <a:rPr lang="en-US" sz="2800" baseline="-25000">
                <a:solidFill>
                  <a:schemeClr val="tx1"/>
                </a:solidFill>
              </a:rPr>
              <a:t>3</a:t>
            </a:r>
            <a:r>
              <a:rPr lang="en-US" sz="2800">
                <a:solidFill>
                  <a:schemeClr val="tx1"/>
                </a:solidFill>
              </a:rPr>
              <a:t> =</a:t>
            </a:r>
            <a:endParaRPr lang="ru-RU" sz="2800">
              <a:solidFill>
                <a:schemeClr val="tx1"/>
              </a:solidFill>
            </a:endParaRPr>
          </a:p>
        </p:txBody>
      </p:sp>
      <p:sp>
        <p:nvSpPr>
          <p:cNvPr id="21523" name="Rectangle 20"/>
          <p:cNvSpPr>
            <a:spLocks noChangeArrowheads="1"/>
          </p:cNvSpPr>
          <p:nvPr/>
        </p:nvSpPr>
        <p:spPr bwMode="auto">
          <a:xfrm>
            <a:off x="3924300" y="4292600"/>
            <a:ext cx="795338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/>
                </a:solidFill>
              </a:rPr>
              <a:t>S</a:t>
            </a:r>
            <a:r>
              <a:rPr lang="en-US" sz="2800" baseline="-25000">
                <a:solidFill>
                  <a:schemeClr val="tx1"/>
                </a:solidFill>
              </a:rPr>
              <a:t>4</a:t>
            </a:r>
            <a:r>
              <a:rPr lang="en-US" sz="2800">
                <a:solidFill>
                  <a:schemeClr val="tx1"/>
                </a:solidFill>
              </a:rPr>
              <a:t> =</a:t>
            </a:r>
            <a:endParaRPr lang="ru-RU" sz="2800">
              <a:solidFill>
                <a:schemeClr val="tx1"/>
              </a:solidFill>
            </a:endParaRPr>
          </a:p>
        </p:txBody>
      </p:sp>
      <p:sp>
        <p:nvSpPr>
          <p:cNvPr id="21524" name="Rectangle 21"/>
          <p:cNvSpPr>
            <a:spLocks noChangeArrowheads="1"/>
          </p:cNvSpPr>
          <p:nvPr/>
        </p:nvSpPr>
        <p:spPr bwMode="auto">
          <a:xfrm>
            <a:off x="179388" y="4797425"/>
            <a:ext cx="795337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/>
                </a:solidFill>
              </a:rPr>
              <a:t>S</a:t>
            </a:r>
            <a:r>
              <a:rPr lang="en-US" sz="2800" baseline="-25000">
                <a:solidFill>
                  <a:schemeClr val="tx1"/>
                </a:solidFill>
              </a:rPr>
              <a:t>5</a:t>
            </a:r>
            <a:r>
              <a:rPr lang="en-US" sz="2800">
                <a:solidFill>
                  <a:schemeClr val="tx1"/>
                </a:solidFill>
              </a:rPr>
              <a:t> =</a:t>
            </a:r>
            <a:endParaRPr lang="ru-RU" sz="2800">
              <a:solidFill>
                <a:schemeClr val="tx1"/>
              </a:solidFill>
            </a:endParaRPr>
          </a:p>
        </p:txBody>
      </p:sp>
      <p:sp>
        <p:nvSpPr>
          <p:cNvPr id="21525" name="Rectangle 22"/>
          <p:cNvSpPr>
            <a:spLocks noChangeArrowheads="1"/>
          </p:cNvSpPr>
          <p:nvPr/>
        </p:nvSpPr>
        <p:spPr bwMode="auto">
          <a:xfrm>
            <a:off x="1908175" y="5876925"/>
            <a:ext cx="795338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/>
                </a:solidFill>
              </a:rPr>
              <a:t>S</a:t>
            </a:r>
            <a:r>
              <a:rPr lang="en-US" sz="2800" baseline="-25000">
                <a:solidFill>
                  <a:schemeClr val="tx1"/>
                </a:solidFill>
              </a:rPr>
              <a:t>6</a:t>
            </a:r>
            <a:r>
              <a:rPr lang="en-US" sz="2800">
                <a:solidFill>
                  <a:schemeClr val="tx1"/>
                </a:solidFill>
              </a:rPr>
              <a:t> =</a:t>
            </a:r>
            <a:endParaRPr lang="ru-RU" sz="2800">
              <a:solidFill>
                <a:schemeClr val="tx1"/>
              </a:solidFill>
            </a:endParaRPr>
          </a:p>
        </p:txBody>
      </p:sp>
      <p:sp>
        <p:nvSpPr>
          <p:cNvPr id="150551" name="Rectangle 23"/>
          <p:cNvSpPr>
            <a:spLocks noChangeArrowheads="1"/>
          </p:cNvSpPr>
          <p:nvPr/>
        </p:nvSpPr>
        <p:spPr bwMode="auto">
          <a:xfrm>
            <a:off x="4932363" y="2205038"/>
            <a:ext cx="361950" cy="519112"/>
          </a:xfrm>
          <a:prstGeom prst="rect">
            <a:avLst/>
          </a:prstGeom>
          <a:gradFill rotWithShape="1">
            <a:gsLst>
              <a:gs pos="0">
                <a:srgbClr val="FFCCCC"/>
              </a:gs>
              <a:gs pos="100000">
                <a:schemeClr val="hlink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2"/>
                </a:solidFill>
              </a:rPr>
              <a:t>5</a:t>
            </a:r>
            <a:endParaRPr lang="ru-RU" sz="2800">
              <a:solidFill>
                <a:schemeClr val="tx2"/>
              </a:solidFill>
            </a:endParaRPr>
          </a:p>
        </p:txBody>
      </p:sp>
      <p:sp>
        <p:nvSpPr>
          <p:cNvPr id="150553" name="Rectangle 25"/>
          <p:cNvSpPr>
            <a:spLocks noChangeArrowheads="1"/>
          </p:cNvSpPr>
          <p:nvPr/>
        </p:nvSpPr>
        <p:spPr bwMode="auto">
          <a:xfrm>
            <a:off x="3924300" y="3429000"/>
            <a:ext cx="361950" cy="519113"/>
          </a:xfrm>
          <a:prstGeom prst="rect">
            <a:avLst/>
          </a:prstGeom>
          <a:gradFill rotWithShape="1">
            <a:gsLst>
              <a:gs pos="0">
                <a:srgbClr val="FFCCCC"/>
              </a:gs>
              <a:gs pos="100000">
                <a:schemeClr val="hlink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2"/>
                </a:solidFill>
              </a:rPr>
              <a:t>1</a:t>
            </a:r>
            <a:endParaRPr lang="ru-RU" sz="2800">
              <a:solidFill>
                <a:schemeClr val="tx2"/>
              </a:solidFill>
            </a:endParaRPr>
          </a:p>
        </p:txBody>
      </p:sp>
      <p:sp>
        <p:nvSpPr>
          <p:cNvPr id="150554" name="Rectangle 26"/>
          <p:cNvSpPr>
            <a:spLocks noChangeArrowheads="1"/>
          </p:cNvSpPr>
          <p:nvPr/>
        </p:nvSpPr>
        <p:spPr bwMode="auto">
          <a:xfrm>
            <a:off x="3059113" y="4797425"/>
            <a:ext cx="361950" cy="519113"/>
          </a:xfrm>
          <a:prstGeom prst="rect">
            <a:avLst/>
          </a:prstGeom>
          <a:gradFill rotWithShape="1">
            <a:gsLst>
              <a:gs pos="0">
                <a:srgbClr val="FFCCCC"/>
              </a:gs>
              <a:gs pos="100000">
                <a:schemeClr val="hlink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2"/>
                </a:solidFill>
              </a:rPr>
              <a:t>2</a:t>
            </a:r>
            <a:endParaRPr lang="ru-RU" sz="2800">
              <a:solidFill>
                <a:schemeClr val="tx2"/>
              </a:solidFill>
            </a:endParaRPr>
          </a:p>
        </p:txBody>
      </p:sp>
      <p:sp>
        <p:nvSpPr>
          <p:cNvPr id="150555" name="Rectangle 27"/>
          <p:cNvSpPr>
            <a:spLocks noChangeArrowheads="1"/>
          </p:cNvSpPr>
          <p:nvPr/>
        </p:nvSpPr>
        <p:spPr bwMode="auto">
          <a:xfrm>
            <a:off x="8172450" y="2852738"/>
            <a:ext cx="361950" cy="519112"/>
          </a:xfrm>
          <a:prstGeom prst="rect">
            <a:avLst/>
          </a:prstGeom>
          <a:gradFill rotWithShape="1">
            <a:gsLst>
              <a:gs pos="0">
                <a:srgbClr val="FFCCCC"/>
              </a:gs>
              <a:gs pos="100000">
                <a:schemeClr val="hlink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2"/>
                </a:solidFill>
              </a:rPr>
              <a:t>3</a:t>
            </a:r>
            <a:endParaRPr lang="ru-RU" sz="2800">
              <a:solidFill>
                <a:schemeClr val="tx2"/>
              </a:solidFill>
            </a:endParaRPr>
          </a:p>
        </p:txBody>
      </p:sp>
      <p:sp>
        <p:nvSpPr>
          <p:cNvPr id="150556" name="Rectangle 28"/>
          <p:cNvSpPr>
            <a:spLocks noChangeArrowheads="1"/>
          </p:cNvSpPr>
          <p:nvPr/>
        </p:nvSpPr>
        <p:spPr bwMode="auto">
          <a:xfrm>
            <a:off x="8388350" y="5876925"/>
            <a:ext cx="361950" cy="519113"/>
          </a:xfrm>
          <a:prstGeom prst="rect">
            <a:avLst/>
          </a:prstGeom>
          <a:gradFill rotWithShape="1">
            <a:gsLst>
              <a:gs pos="0">
                <a:srgbClr val="FFCCCC"/>
              </a:gs>
              <a:gs pos="100000">
                <a:schemeClr val="hlink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2"/>
                </a:solidFill>
              </a:rPr>
              <a:t>4</a:t>
            </a:r>
            <a:endParaRPr lang="ru-RU" sz="2800">
              <a:solidFill>
                <a:schemeClr val="tx2"/>
              </a:solidFill>
            </a:endParaRPr>
          </a:p>
        </p:txBody>
      </p:sp>
      <p:sp>
        <p:nvSpPr>
          <p:cNvPr id="150557" name="Rectangle 29"/>
          <p:cNvSpPr>
            <a:spLocks noChangeArrowheads="1"/>
          </p:cNvSpPr>
          <p:nvPr/>
        </p:nvSpPr>
        <p:spPr bwMode="auto">
          <a:xfrm>
            <a:off x="7956550" y="4292600"/>
            <a:ext cx="361950" cy="519113"/>
          </a:xfrm>
          <a:prstGeom prst="rect">
            <a:avLst/>
          </a:prstGeom>
          <a:gradFill rotWithShape="1">
            <a:gsLst>
              <a:gs pos="0">
                <a:srgbClr val="FFCCCC"/>
              </a:gs>
              <a:gs pos="100000">
                <a:schemeClr val="hlink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2"/>
                </a:solidFill>
              </a:rPr>
              <a:t>6</a:t>
            </a:r>
            <a:endParaRPr lang="ru-RU" sz="28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05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0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0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0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05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0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0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0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05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0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0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0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05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0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0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0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0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0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0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0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0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0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0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0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51" grpId="0" animBg="1"/>
      <p:bldP spid="150553" grpId="0" animBg="1"/>
      <p:bldP spid="150554" grpId="0" animBg="1"/>
      <p:bldP spid="150555" grpId="0" animBg="1"/>
      <p:bldP spid="150556" grpId="0" animBg="1"/>
      <p:bldP spid="15055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0033"/>
            </a:gs>
            <a:gs pos="100000">
              <a:srgbClr val="FF99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713787" cy="2160587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u="sng" smtClean="0">
                <a:latin typeface="Times New Roman" pitchFamily="18" charset="0"/>
              </a:rPr>
              <a:t>Задание 3.</a:t>
            </a:r>
            <a:r>
              <a:rPr lang="ru-RU" sz="2400" smtClean="0">
                <a:latin typeface="Times New Roman" pitchFamily="18" charset="0"/>
              </a:rPr>
              <a:t>   </a:t>
            </a:r>
            <a:r>
              <a:rPr lang="ru-RU" sz="2800" b="1" smtClean="0">
                <a:latin typeface="Times New Roman" pitchFamily="18" charset="0"/>
              </a:rPr>
              <a:t>Вычислите площадь фигуры, </a:t>
            </a:r>
            <a:br>
              <a:rPr lang="ru-RU" sz="2800" b="1" smtClean="0">
                <a:latin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</a:rPr>
              <a:t>                  ограниченной  графиком функции</a:t>
            </a:r>
            <a:br>
              <a:rPr lang="ru-RU" sz="2800" b="1" smtClean="0">
                <a:latin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</a:rPr>
              <a:t>                  </a:t>
            </a:r>
            <a:r>
              <a:rPr lang="en-US" sz="2800" b="1" i="1" smtClean="0">
                <a:latin typeface="Times New Roman" pitchFamily="18" charset="0"/>
              </a:rPr>
              <a:t>y</a:t>
            </a:r>
            <a:r>
              <a:rPr lang="en-US" sz="2800" b="1" smtClean="0">
                <a:latin typeface="Times New Roman" pitchFamily="18" charset="0"/>
              </a:rPr>
              <a:t> = 0,5</a:t>
            </a:r>
            <a:r>
              <a:rPr lang="en-US" sz="2800" b="1" i="1" smtClean="0">
                <a:latin typeface="Times New Roman" pitchFamily="18" charset="0"/>
              </a:rPr>
              <a:t>x</a:t>
            </a:r>
            <a:r>
              <a:rPr lang="en-US" sz="2800" b="1" baseline="30000" smtClean="0">
                <a:latin typeface="Times New Roman" pitchFamily="18" charset="0"/>
              </a:rPr>
              <a:t>2</a:t>
            </a:r>
            <a:r>
              <a:rPr lang="en-US" sz="2800" b="1" smtClean="0">
                <a:latin typeface="Times New Roman" pitchFamily="18" charset="0"/>
              </a:rPr>
              <a:t> + 2, </a:t>
            </a:r>
            <a:r>
              <a:rPr lang="ru-RU" sz="2800" b="1" smtClean="0">
                <a:latin typeface="Times New Roman" pitchFamily="18" charset="0"/>
              </a:rPr>
              <a:t> касательной к этому</a:t>
            </a:r>
            <a:br>
              <a:rPr lang="ru-RU" sz="2800" b="1" smtClean="0">
                <a:latin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</a:rPr>
              <a:t>                  графику в точке с абсциссой </a:t>
            </a:r>
            <a:r>
              <a:rPr lang="ru-RU" sz="2800" b="1" i="1" smtClean="0">
                <a:latin typeface="Times New Roman" pitchFamily="18" charset="0"/>
              </a:rPr>
              <a:t>х</a:t>
            </a:r>
            <a:r>
              <a:rPr lang="ru-RU" sz="2800" b="1" smtClean="0">
                <a:latin typeface="Times New Roman" pitchFamily="18" charset="0"/>
              </a:rPr>
              <a:t>  = -2  и </a:t>
            </a:r>
            <a:br>
              <a:rPr lang="ru-RU" sz="2800" b="1" smtClean="0">
                <a:latin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</a:rPr>
              <a:t>                  прямой </a:t>
            </a:r>
            <a:r>
              <a:rPr lang="ru-RU" sz="2800" b="1" i="1" smtClean="0">
                <a:latin typeface="Times New Roman" pitchFamily="18" charset="0"/>
              </a:rPr>
              <a:t>х</a:t>
            </a:r>
            <a:r>
              <a:rPr lang="ru-RU" sz="2800" b="1" smtClean="0">
                <a:latin typeface="Times New Roman" pitchFamily="18" charset="0"/>
              </a:rPr>
              <a:t> = 0.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708275"/>
            <a:ext cx="3814762" cy="3313113"/>
          </a:xfrm>
        </p:spPr>
        <p:txBody>
          <a:bodyPr/>
          <a:lstStyle/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smtClean="0">
                <a:solidFill>
                  <a:srgbClr val="800000"/>
                </a:solidFill>
                <a:latin typeface="Times New Roman" pitchFamily="18" charset="0"/>
              </a:rPr>
              <a:t>Решение: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>
                <a:solidFill>
                  <a:srgbClr val="800000"/>
                </a:solidFill>
                <a:latin typeface="Times New Roman" pitchFamily="18" charset="0"/>
              </a:rPr>
              <a:t>1. Составим уравнение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>
                <a:solidFill>
                  <a:srgbClr val="800000"/>
                </a:solidFill>
                <a:latin typeface="Times New Roman" pitchFamily="18" charset="0"/>
              </a:rPr>
              <a:t>    касательной.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>
                <a:solidFill>
                  <a:srgbClr val="800000"/>
                </a:solidFill>
                <a:latin typeface="Times New Roman" pitchFamily="18" charset="0"/>
              </a:rPr>
              <a:t>2. Построим графики функций.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>
                <a:solidFill>
                  <a:srgbClr val="800000"/>
                </a:solidFill>
                <a:latin typeface="Times New Roman" pitchFamily="18" charset="0"/>
              </a:rPr>
              <a:t>3. Найдем площадь фигуры.</a:t>
            </a:r>
          </a:p>
        </p:txBody>
      </p:sp>
      <p:sp>
        <p:nvSpPr>
          <p:cNvPr id="116740" name="Line 4"/>
          <p:cNvSpPr>
            <a:spLocks noChangeShapeType="1"/>
          </p:cNvSpPr>
          <p:nvPr/>
        </p:nvSpPr>
        <p:spPr bwMode="auto">
          <a:xfrm flipV="1">
            <a:off x="6156325" y="2619375"/>
            <a:ext cx="0" cy="39052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6741" name="Line 5"/>
          <p:cNvSpPr>
            <a:spLocks noChangeShapeType="1"/>
          </p:cNvSpPr>
          <p:nvPr/>
        </p:nvSpPr>
        <p:spPr bwMode="auto">
          <a:xfrm>
            <a:off x="4356100" y="5300663"/>
            <a:ext cx="42481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6742" name="Rectangle 6"/>
          <p:cNvSpPr>
            <a:spLocks noChangeArrowheads="1"/>
          </p:cNvSpPr>
          <p:nvPr/>
        </p:nvSpPr>
        <p:spPr bwMode="auto">
          <a:xfrm>
            <a:off x="8243888" y="5229225"/>
            <a:ext cx="3365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solidFill>
                  <a:srgbClr val="0C0000"/>
                </a:solidFill>
              </a:rPr>
              <a:t>х</a:t>
            </a:r>
          </a:p>
        </p:txBody>
      </p:sp>
      <p:sp>
        <p:nvSpPr>
          <p:cNvPr id="116743" name="Rectangle 7"/>
          <p:cNvSpPr>
            <a:spLocks noChangeArrowheads="1"/>
          </p:cNvSpPr>
          <p:nvPr/>
        </p:nvSpPr>
        <p:spPr bwMode="auto">
          <a:xfrm>
            <a:off x="5795963" y="2276475"/>
            <a:ext cx="3190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0C0000"/>
                </a:solidFill>
              </a:rPr>
              <a:t>y</a:t>
            </a:r>
            <a:endParaRPr lang="ru-RU" i="1">
              <a:solidFill>
                <a:srgbClr val="0C0000"/>
              </a:solidFill>
            </a:endParaRPr>
          </a:p>
        </p:txBody>
      </p:sp>
      <p:sp>
        <p:nvSpPr>
          <p:cNvPr id="116744" name="Rectangle 8"/>
          <p:cNvSpPr>
            <a:spLocks noChangeArrowheads="1"/>
          </p:cNvSpPr>
          <p:nvPr/>
        </p:nvSpPr>
        <p:spPr bwMode="auto">
          <a:xfrm>
            <a:off x="5808663" y="5278438"/>
            <a:ext cx="311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i="1">
                <a:solidFill>
                  <a:srgbClr val="0C0000"/>
                </a:solidFill>
              </a:rPr>
              <a:t>0</a:t>
            </a:r>
          </a:p>
        </p:txBody>
      </p:sp>
      <p:sp>
        <p:nvSpPr>
          <p:cNvPr id="116745" name="Rectangle 9"/>
          <p:cNvSpPr>
            <a:spLocks noChangeArrowheads="1"/>
          </p:cNvSpPr>
          <p:nvPr/>
        </p:nvSpPr>
        <p:spPr bwMode="auto">
          <a:xfrm>
            <a:off x="5313363" y="5278438"/>
            <a:ext cx="3952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i="1">
                <a:solidFill>
                  <a:srgbClr val="0C0000"/>
                </a:solidFill>
              </a:rPr>
              <a:t>-1</a:t>
            </a:r>
          </a:p>
        </p:txBody>
      </p:sp>
      <p:sp>
        <p:nvSpPr>
          <p:cNvPr id="116746" name="Rectangle 10"/>
          <p:cNvSpPr>
            <a:spLocks noChangeArrowheads="1"/>
          </p:cNvSpPr>
          <p:nvPr/>
        </p:nvSpPr>
        <p:spPr bwMode="auto">
          <a:xfrm>
            <a:off x="6384925" y="5278438"/>
            <a:ext cx="311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i="1">
                <a:solidFill>
                  <a:srgbClr val="0C0000"/>
                </a:solidFill>
              </a:rPr>
              <a:t>1</a:t>
            </a:r>
          </a:p>
        </p:txBody>
      </p:sp>
      <p:sp>
        <p:nvSpPr>
          <p:cNvPr id="116747" name="Rectangle 11"/>
          <p:cNvSpPr>
            <a:spLocks noChangeArrowheads="1"/>
          </p:cNvSpPr>
          <p:nvPr/>
        </p:nvSpPr>
        <p:spPr bwMode="auto">
          <a:xfrm>
            <a:off x="4879975" y="5278438"/>
            <a:ext cx="3952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i="1">
                <a:solidFill>
                  <a:srgbClr val="0C0000"/>
                </a:solidFill>
              </a:rPr>
              <a:t>-2</a:t>
            </a:r>
          </a:p>
        </p:txBody>
      </p:sp>
      <p:sp>
        <p:nvSpPr>
          <p:cNvPr id="116749" name="Rectangle 13"/>
          <p:cNvSpPr>
            <a:spLocks noChangeArrowheads="1"/>
          </p:cNvSpPr>
          <p:nvPr/>
        </p:nvSpPr>
        <p:spPr bwMode="auto">
          <a:xfrm>
            <a:off x="6227763" y="4581525"/>
            <a:ext cx="3365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>
                <a:solidFill>
                  <a:srgbClr val="0C0000"/>
                </a:solidFill>
              </a:rPr>
              <a:t>1</a:t>
            </a:r>
          </a:p>
        </p:txBody>
      </p:sp>
      <p:sp>
        <p:nvSpPr>
          <p:cNvPr id="116750" name="Freeform 14"/>
          <p:cNvSpPr>
            <a:spLocks/>
          </p:cNvSpPr>
          <p:nvPr/>
        </p:nvSpPr>
        <p:spPr bwMode="auto">
          <a:xfrm rot="10578942">
            <a:off x="6078538" y="2205038"/>
            <a:ext cx="1366837" cy="2070100"/>
          </a:xfrm>
          <a:custGeom>
            <a:avLst/>
            <a:gdLst>
              <a:gd name="T0" fmla="*/ 1186186276 w 1575"/>
              <a:gd name="T1" fmla="*/ 0 h 4069"/>
              <a:gd name="T2" fmla="*/ 1039325498 w 1575"/>
              <a:gd name="T3" fmla="*/ 16564870 h 4069"/>
              <a:gd name="T4" fmla="*/ 869869820 w 1575"/>
              <a:gd name="T5" fmla="*/ 59271303 h 4069"/>
              <a:gd name="T6" fmla="*/ 756899657 w 1575"/>
              <a:gd name="T7" fmla="*/ 109742264 h 4069"/>
              <a:gd name="T8" fmla="*/ 666523527 w 1575"/>
              <a:gd name="T9" fmla="*/ 171860017 h 4069"/>
              <a:gd name="T10" fmla="*/ 530959331 w 1575"/>
              <a:gd name="T11" fmla="*/ 276684713 h 4069"/>
              <a:gd name="T12" fmla="*/ 259830941 w 1575"/>
              <a:gd name="T13" fmla="*/ 575628215 h 4069"/>
              <a:gd name="T14" fmla="*/ 0 w 1575"/>
              <a:gd name="T15" fmla="*/ 1053161467 h 406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75"/>
              <a:gd name="T25" fmla="*/ 0 h 4069"/>
              <a:gd name="T26" fmla="*/ 1575 w 1575"/>
              <a:gd name="T27" fmla="*/ 4069 h 406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75" h="4069">
                <a:moveTo>
                  <a:pt x="1575" y="0"/>
                </a:moveTo>
                <a:cubicBezTo>
                  <a:pt x="1543" y="11"/>
                  <a:pt x="1450" y="26"/>
                  <a:pt x="1380" y="64"/>
                </a:cubicBezTo>
                <a:cubicBezTo>
                  <a:pt x="1310" y="102"/>
                  <a:pt x="1217" y="169"/>
                  <a:pt x="1155" y="229"/>
                </a:cubicBezTo>
                <a:cubicBezTo>
                  <a:pt x="1093" y="289"/>
                  <a:pt x="1050" y="352"/>
                  <a:pt x="1005" y="424"/>
                </a:cubicBezTo>
                <a:cubicBezTo>
                  <a:pt x="960" y="496"/>
                  <a:pt x="935" y="557"/>
                  <a:pt x="885" y="664"/>
                </a:cubicBezTo>
                <a:cubicBezTo>
                  <a:pt x="835" y="771"/>
                  <a:pt x="795" y="809"/>
                  <a:pt x="705" y="1069"/>
                </a:cubicBezTo>
                <a:cubicBezTo>
                  <a:pt x="615" y="1329"/>
                  <a:pt x="462" y="1724"/>
                  <a:pt x="345" y="2224"/>
                </a:cubicBezTo>
                <a:cubicBezTo>
                  <a:pt x="228" y="2724"/>
                  <a:pt x="72" y="3685"/>
                  <a:pt x="0" y="4069"/>
                </a:cubicBezTo>
              </a:path>
            </a:pathLst>
          </a:custGeom>
          <a:noFill/>
          <a:ln w="9525">
            <a:solidFill>
              <a:srgbClr val="6600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6751" name="Line 15"/>
          <p:cNvSpPr>
            <a:spLocks noChangeShapeType="1"/>
          </p:cNvSpPr>
          <p:nvPr/>
        </p:nvSpPr>
        <p:spPr bwMode="auto">
          <a:xfrm flipH="1">
            <a:off x="6659563" y="5229225"/>
            <a:ext cx="0" cy="142875"/>
          </a:xfrm>
          <a:prstGeom prst="line">
            <a:avLst/>
          </a:prstGeom>
          <a:noFill/>
          <a:ln w="9525">
            <a:solidFill>
              <a:srgbClr val="0C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52" name="Line 16"/>
          <p:cNvSpPr>
            <a:spLocks noChangeShapeType="1"/>
          </p:cNvSpPr>
          <p:nvPr/>
        </p:nvSpPr>
        <p:spPr bwMode="auto">
          <a:xfrm>
            <a:off x="5651500" y="5229225"/>
            <a:ext cx="0" cy="144463"/>
          </a:xfrm>
          <a:prstGeom prst="line">
            <a:avLst/>
          </a:prstGeom>
          <a:noFill/>
          <a:ln w="9525">
            <a:solidFill>
              <a:srgbClr val="0C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53" name="Line 17"/>
          <p:cNvSpPr>
            <a:spLocks noChangeShapeType="1"/>
          </p:cNvSpPr>
          <p:nvPr/>
        </p:nvSpPr>
        <p:spPr bwMode="auto">
          <a:xfrm>
            <a:off x="5148263" y="5229225"/>
            <a:ext cx="0" cy="144463"/>
          </a:xfrm>
          <a:prstGeom prst="line">
            <a:avLst/>
          </a:prstGeom>
          <a:noFill/>
          <a:ln w="9525">
            <a:solidFill>
              <a:srgbClr val="0C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55" name="Line 19"/>
          <p:cNvSpPr>
            <a:spLocks noChangeShapeType="1"/>
          </p:cNvSpPr>
          <p:nvPr/>
        </p:nvSpPr>
        <p:spPr bwMode="auto">
          <a:xfrm>
            <a:off x="6084888" y="4797425"/>
            <a:ext cx="142875" cy="0"/>
          </a:xfrm>
          <a:prstGeom prst="line">
            <a:avLst/>
          </a:prstGeom>
          <a:noFill/>
          <a:ln w="9525">
            <a:solidFill>
              <a:srgbClr val="0C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57" name="Line 21"/>
          <p:cNvSpPr>
            <a:spLocks noChangeShapeType="1"/>
          </p:cNvSpPr>
          <p:nvPr/>
        </p:nvSpPr>
        <p:spPr bwMode="auto">
          <a:xfrm>
            <a:off x="6084888" y="3789363"/>
            <a:ext cx="142875" cy="0"/>
          </a:xfrm>
          <a:prstGeom prst="line">
            <a:avLst/>
          </a:prstGeom>
          <a:noFill/>
          <a:ln w="9525">
            <a:solidFill>
              <a:srgbClr val="0C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58" name="Line 22"/>
          <p:cNvSpPr>
            <a:spLocks noChangeShapeType="1"/>
          </p:cNvSpPr>
          <p:nvPr/>
        </p:nvSpPr>
        <p:spPr bwMode="auto">
          <a:xfrm>
            <a:off x="6084888" y="3284538"/>
            <a:ext cx="142875" cy="0"/>
          </a:xfrm>
          <a:prstGeom prst="line">
            <a:avLst/>
          </a:prstGeom>
          <a:noFill/>
          <a:ln w="9525">
            <a:solidFill>
              <a:srgbClr val="0C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59" name="Freeform 23"/>
          <p:cNvSpPr>
            <a:spLocks/>
          </p:cNvSpPr>
          <p:nvPr/>
        </p:nvSpPr>
        <p:spPr bwMode="auto">
          <a:xfrm rot="10578942" flipH="1">
            <a:off x="4849813" y="2135188"/>
            <a:ext cx="1222375" cy="2220912"/>
          </a:xfrm>
          <a:custGeom>
            <a:avLst/>
            <a:gdLst>
              <a:gd name="T0" fmla="*/ 948698819 w 1575"/>
              <a:gd name="T1" fmla="*/ 0 h 4069"/>
              <a:gd name="T2" fmla="*/ 831240612 w 1575"/>
              <a:gd name="T3" fmla="*/ 19066330 h 4069"/>
              <a:gd name="T4" fmla="*/ 695712209 w 1575"/>
              <a:gd name="T5" fmla="*/ 68221679 h 4069"/>
              <a:gd name="T6" fmla="*/ 605360458 w 1575"/>
              <a:gd name="T7" fmla="*/ 126314711 h 4069"/>
              <a:gd name="T8" fmla="*/ 533078126 w 1575"/>
              <a:gd name="T9" fmla="*/ 197813450 h 4069"/>
              <a:gd name="T10" fmla="*/ 424655403 w 1575"/>
              <a:gd name="T11" fmla="*/ 318467537 h 4069"/>
              <a:gd name="T12" fmla="*/ 207809959 w 1575"/>
              <a:gd name="T13" fmla="*/ 662555524 h 4069"/>
              <a:gd name="T14" fmla="*/ 0 w 1575"/>
              <a:gd name="T15" fmla="*/ 1212202043 h 406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575"/>
              <a:gd name="T25" fmla="*/ 0 h 4069"/>
              <a:gd name="T26" fmla="*/ 1575 w 1575"/>
              <a:gd name="T27" fmla="*/ 4069 h 406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575" h="4069">
                <a:moveTo>
                  <a:pt x="1575" y="0"/>
                </a:moveTo>
                <a:cubicBezTo>
                  <a:pt x="1543" y="11"/>
                  <a:pt x="1450" y="26"/>
                  <a:pt x="1380" y="64"/>
                </a:cubicBezTo>
                <a:cubicBezTo>
                  <a:pt x="1310" y="102"/>
                  <a:pt x="1217" y="169"/>
                  <a:pt x="1155" y="229"/>
                </a:cubicBezTo>
                <a:cubicBezTo>
                  <a:pt x="1093" y="289"/>
                  <a:pt x="1050" y="352"/>
                  <a:pt x="1005" y="424"/>
                </a:cubicBezTo>
                <a:cubicBezTo>
                  <a:pt x="960" y="496"/>
                  <a:pt x="935" y="557"/>
                  <a:pt x="885" y="664"/>
                </a:cubicBezTo>
                <a:cubicBezTo>
                  <a:pt x="835" y="771"/>
                  <a:pt x="795" y="809"/>
                  <a:pt x="705" y="1069"/>
                </a:cubicBezTo>
                <a:cubicBezTo>
                  <a:pt x="615" y="1329"/>
                  <a:pt x="462" y="1724"/>
                  <a:pt x="345" y="2224"/>
                </a:cubicBezTo>
                <a:cubicBezTo>
                  <a:pt x="228" y="2724"/>
                  <a:pt x="72" y="3685"/>
                  <a:pt x="0" y="4069"/>
                </a:cubicBezTo>
              </a:path>
            </a:pathLst>
          </a:custGeom>
          <a:noFill/>
          <a:ln w="9525">
            <a:solidFill>
              <a:srgbClr val="6600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6760" name="Line 24"/>
          <p:cNvSpPr>
            <a:spLocks noChangeShapeType="1"/>
          </p:cNvSpPr>
          <p:nvPr/>
        </p:nvSpPr>
        <p:spPr bwMode="auto">
          <a:xfrm>
            <a:off x="4643438" y="2205038"/>
            <a:ext cx="1944687" cy="40322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61" name="Rectangle 25"/>
          <p:cNvSpPr>
            <a:spLocks noChangeArrowheads="1"/>
          </p:cNvSpPr>
          <p:nvPr/>
        </p:nvSpPr>
        <p:spPr bwMode="auto">
          <a:xfrm>
            <a:off x="6227763" y="3068638"/>
            <a:ext cx="311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i="1">
                <a:solidFill>
                  <a:srgbClr val="0C0000"/>
                </a:solidFill>
              </a:rPr>
              <a:t>4</a:t>
            </a:r>
          </a:p>
        </p:txBody>
      </p:sp>
      <p:sp>
        <p:nvSpPr>
          <p:cNvPr id="116762" name="Rectangle 26"/>
          <p:cNvSpPr>
            <a:spLocks noChangeArrowheads="1"/>
          </p:cNvSpPr>
          <p:nvPr/>
        </p:nvSpPr>
        <p:spPr bwMode="auto">
          <a:xfrm>
            <a:off x="6516688" y="5734050"/>
            <a:ext cx="9064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i="1">
                <a:solidFill>
                  <a:srgbClr val="FF0000"/>
                </a:solidFill>
              </a:rPr>
              <a:t>у = -2х</a:t>
            </a:r>
          </a:p>
        </p:txBody>
      </p:sp>
      <p:sp>
        <p:nvSpPr>
          <p:cNvPr id="116763" name="Rectangle 27"/>
          <p:cNvSpPr>
            <a:spLocks noChangeArrowheads="1"/>
          </p:cNvSpPr>
          <p:nvPr/>
        </p:nvSpPr>
        <p:spPr bwMode="auto">
          <a:xfrm>
            <a:off x="7092950" y="3141663"/>
            <a:ext cx="149383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i="1">
                <a:solidFill>
                  <a:srgbClr val="660066"/>
                </a:solidFill>
              </a:rPr>
              <a:t>у = 0,5х</a:t>
            </a:r>
            <a:r>
              <a:rPr lang="ru-RU" sz="2000" i="1" baseline="30000">
                <a:solidFill>
                  <a:srgbClr val="660066"/>
                </a:solidFill>
              </a:rPr>
              <a:t>2</a:t>
            </a:r>
            <a:r>
              <a:rPr lang="ru-RU" sz="2000" i="1">
                <a:solidFill>
                  <a:srgbClr val="660066"/>
                </a:solidFill>
              </a:rPr>
              <a:t> + 2</a:t>
            </a:r>
          </a:p>
        </p:txBody>
      </p:sp>
      <p:sp>
        <p:nvSpPr>
          <p:cNvPr id="116764" name="Line 28"/>
          <p:cNvSpPr>
            <a:spLocks noChangeShapeType="1"/>
          </p:cNvSpPr>
          <p:nvPr/>
        </p:nvSpPr>
        <p:spPr bwMode="auto">
          <a:xfrm>
            <a:off x="5580063" y="4076700"/>
            <a:ext cx="71437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65" name="Line 29"/>
          <p:cNvSpPr>
            <a:spLocks noChangeShapeType="1"/>
          </p:cNvSpPr>
          <p:nvPr/>
        </p:nvSpPr>
        <p:spPr bwMode="auto">
          <a:xfrm>
            <a:off x="5651500" y="4221163"/>
            <a:ext cx="144463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66" name="Line 30"/>
          <p:cNvSpPr>
            <a:spLocks noChangeShapeType="1"/>
          </p:cNvSpPr>
          <p:nvPr/>
        </p:nvSpPr>
        <p:spPr bwMode="auto">
          <a:xfrm>
            <a:off x="5724525" y="4365625"/>
            <a:ext cx="431800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67" name="Line 31"/>
          <p:cNvSpPr>
            <a:spLocks noChangeShapeType="1"/>
          </p:cNvSpPr>
          <p:nvPr/>
        </p:nvSpPr>
        <p:spPr bwMode="auto">
          <a:xfrm>
            <a:off x="5795963" y="4508500"/>
            <a:ext cx="360362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68" name="Line 32"/>
          <p:cNvSpPr>
            <a:spLocks noChangeShapeType="1"/>
          </p:cNvSpPr>
          <p:nvPr/>
        </p:nvSpPr>
        <p:spPr bwMode="auto">
          <a:xfrm>
            <a:off x="5867400" y="4652963"/>
            <a:ext cx="288925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69" name="Line 33"/>
          <p:cNvSpPr>
            <a:spLocks noChangeShapeType="1"/>
          </p:cNvSpPr>
          <p:nvPr/>
        </p:nvSpPr>
        <p:spPr bwMode="auto">
          <a:xfrm>
            <a:off x="5940425" y="4797425"/>
            <a:ext cx="215900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70" name="Line 34"/>
          <p:cNvSpPr>
            <a:spLocks noChangeShapeType="1"/>
          </p:cNvSpPr>
          <p:nvPr/>
        </p:nvSpPr>
        <p:spPr bwMode="auto">
          <a:xfrm>
            <a:off x="6011863" y="4941888"/>
            <a:ext cx="144462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71" name="Line 35"/>
          <p:cNvSpPr>
            <a:spLocks noChangeShapeType="1"/>
          </p:cNvSpPr>
          <p:nvPr/>
        </p:nvSpPr>
        <p:spPr bwMode="auto">
          <a:xfrm>
            <a:off x="6011863" y="5084763"/>
            <a:ext cx="144462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73" name="Line 37"/>
          <p:cNvSpPr>
            <a:spLocks noChangeShapeType="1"/>
          </p:cNvSpPr>
          <p:nvPr/>
        </p:nvSpPr>
        <p:spPr bwMode="auto">
          <a:xfrm>
            <a:off x="5724525" y="4437063"/>
            <a:ext cx="431800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74" name="Line 38"/>
          <p:cNvSpPr>
            <a:spLocks noChangeShapeType="1"/>
          </p:cNvSpPr>
          <p:nvPr/>
        </p:nvSpPr>
        <p:spPr bwMode="auto">
          <a:xfrm>
            <a:off x="5795963" y="4581525"/>
            <a:ext cx="360362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75" name="Line 39"/>
          <p:cNvSpPr>
            <a:spLocks noChangeShapeType="1"/>
          </p:cNvSpPr>
          <p:nvPr/>
        </p:nvSpPr>
        <p:spPr bwMode="auto">
          <a:xfrm>
            <a:off x="5651500" y="4292600"/>
            <a:ext cx="288925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76" name="Line 40"/>
          <p:cNvSpPr>
            <a:spLocks noChangeShapeType="1"/>
          </p:cNvSpPr>
          <p:nvPr/>
        </p:nvSpPr>
        <p:spPr bwMode="auto">
          <a:xfrm>
            <a:off x="5867400" y="4724400"/>
            <a:ext cx="288925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77" name="Line 41"/>
          <p:cNvSpPr>
            <a:spLocks noChangeShapeType="1"/>
          </p:cNvSpPr>
          <p:nvPr/>
        </p:nvSpPr>
        <p:spPr bwMode="auto">
          <a:xfrm>
            <a:off x="5940425" y="4868863"/>
            <a:ext cx="215900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78" name="Line 42"/>
          <p:cNvSpPr>
            <a:spLocks noChangeShapeType="1"/>
          </p:cNvSpPr>
          <p:nvPr/>
        </p:nvSpPr>
        <p:spPr bwMode="auto">
          <a:xfrm>
            <a:off x="6011863" y="5013325"/>
            <a:ext cx="144462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2567" name="Line 45"/>
          <p:cNvSpPr>
            <a:spLocks noChangeShapeType="1"/>
          </p:cNvSpPr>
          <p:nvPr/>
        </p:nvSpPr>
        <p:spPr bwMode="auto">
          <a:xfrm>
            <a:off x="5580063" y="4076700"/>
            <a:ext cx="0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82" name="Line 46"/>
          <p:cNvSpPr>
            <a:spLocks noChangeShapeType="1"/>
          </p:cNvSpPr>
          <p:nvPr/>
        </p:nvSpPr>
        <p:spPr bwMode="auto">
          <a:xfrm>
            <a:off x="5580063" y="4149725"/>
            <a:ext cx="144462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83" name="Line 47"/>
          <p:cNvSpPr>
            <a:spLocks noChangeShapeType="1"/>
          </p:cNvSpPr>
          <p:nvPr/>
        </p:nvSpPr>
        <p:spPr bwMode="auto">
          <a:xfrm>
            <a:off x="6084888" y="5157788"/>
            <a:ext cx="71437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84" name="Rectangle 48"/>
          <p:cNvSpPr>
            <a:spLocks noChangeArrowheads="1"/>
          </p:cNvSpPr>
          <p:nvPr/>
        </p:nvSpPr>
        <p:spPr bwMode="auto">
          <a:xfrm>
            <a:off x="5076825" y="3789363"/>
            <a:ext cx="3873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i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</a:p>
        </p:txBody>
      </p:sp>
      <p:sp>
        <p:nvSpPr>
          <p:cNvPr id="116785" name="Rectangle 49"/>
          <p:cNvSpPr>
            <a:spLocks noChangeArrowheads="1"/>
          </p:cNvSpPr>
          <p:nvPr/>
        </p:nvSpPr>
        <p:spPr bwMode="auto">
          <a:xfrm>
            <a:off x="6084888" y="3860800"/>
            <a:ext cx="3873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endParaRPr lang="ru-RU" i="1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6786" name="Rectangle 50"/>
          <p:cNvSpPr>
            <a:spLocks noChangeArrowheads="1"/>
          </p:cNvSpPr>
          <p:nvPr/>
        </p:nvSpPr>
        <p:spPr bwMode="auto">
          <a:xfrm>
            <a:off x="6084888" y="4868863"/>
            <a:ext cx="3873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</a:t>
            </a:r>
            <a:endParaRPr lang="ru-RU" i="1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6787" name="Line 51"/>
          <p:cNvSpPr>
            <a:spLocks noChangeShapeType="1"/>
          </p:cNvSpPr>
          <p:nvPr/>
        </p:nvSpPr>
        <p:spPr bwMode="auto">
          <a:xfrm flipH="1">
            <a:off x="7092950" y="5229225"/>
            <a:ext cx="0" cy="1444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6788" name="Rectangle 52"/>
          <p:cNvSpPr>
            <a:spLocks noChangeArrowheads="1"/>
          </p:cNvSpPr>
          <p:nvPr/>
        </p:nvSpPr>
        <p:spPr bwMode="auto">
          <a:xfrm>
            <a:off x="6877050" y="5300663"/>
            <a:ext cx="311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i="1">
                <a:solidFill>
                  <a:srgbClr val="0C0000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67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67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6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6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6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67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167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16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167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6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6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167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167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16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16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116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116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116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116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116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116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116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116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116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0"/>
                                        <p:tgtEl>
                                          <p:spTgt spid="116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116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000"/>
                                        <p:tgtEl>
                                          <p:spTgt spid="116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116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116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000"/>
                                        <p:tgtEl>
                                          <p:spTgt spid="116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116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2000"/>
                                        <p:tgtEl>
                                          <p:spTgt spid="116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000"/>
                                        <p:tgtEl>
                                          <p:spTgt spid="116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2000"/>
                                        <p:tgtEl>
                                          <p:spTgt spid="116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2000"/>
                                        <p:tgtEl>
                                          <p:spTgt spid="116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000"/>
                                        <p:tgtEl>
                                          <p:spTgt spid="116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3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167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16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116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116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0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167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16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16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116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7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167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16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116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116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9" grpId="0" build="p"/>
      <p:bldP spid="116740" grpId="0" animBg="1"/>
      <p:bldP spid="116741" grpId="0" animBg="1"/>
      <p:bldP spid="116742" grpId="0"/>
      <p:bldP spid="116743" grpId="0"/>
      <p:bldP spid="116744" grpId="0"/>
      <p:bldP spid="116745" grpId="0"/>
      <p:bldP spid="116746" grpId="0"/>
      <p:bldP spid="116747" grpId="0"/>
      <p:bldP spid="116749" grpId="0"/>
      <p:bldP spid="116750" grpId="0" animBg="1"/>
      <p:bldP spid="116751" grpId="0" animBg="1"/>
      <p:bldP spid="116752" grpId="0" animBg="1"/>
      <p:bldP spid="116753" grpId="0" animBg="1"/>
      <p:bldP spid="116755" grpId="0" animBg="1"/>
      <p:bldP spid="116757" grpId="0" animBg="1"/>
      <p:bldP spid="116758" grpId="0" animBg="1"/>
      <p:bldP spid="116759" grpId="0" animBg="1"/>
      <p:bldP spid="116760" grpId="0" animBg="1"/>
      <p:bldP spid="116761" grpId="0"/>
      <p:bldP spid="116762" grpId="0"/>
      <p:bldP spid="116763" grpId="0"/>
      <p:bldP spid="116764" grpId="0" animBg="1"/>
      <p:bldP spid="116765" grpId="0" animBg="1"/>
      <p:bldP spid="116766" grpId="0" animBg="1"/>
      <p:bldP spid="116767" grpId="0" animBg="1"/>
      <p:bldP spid="116768" grpId="0" animBg="1"/>
      <p:bldP spid="116769" grpId="0" animBg="1"/>
      <p:bldP spid="116770" grpId="0" animBg="1"/>
      <p:bldP spid="116771" grpId="0" animBg="1"/>
      <p:bldP spid="116773" grpId="0" animBg="1"/>
      <p:bldP spid="116774" grpId="0" animBg="1"/>
      <p:bldP spid="116775" grpId="0" animBg="1"/>
      <p:bldP spid="116776" grpId="0" animBg="1"/>
      <p:bldP spid="116777" grpId="0" animBg="1"/>
      <p:bldP spid="116778" grpId="0" animBg="1"/>
      <p:bldP spid="116782" grpId="0" animBg="1"/>
      <p:bldP spid="116783" grpId="0" animBg="1"/>
      <p:bldP spid="116784" grpId="0"/>
      <p:bldP spid="116785" grpId="0"/>
      <p:bldP spid="116786" grpId="0"/>
      <p:bldP spid="116787" grpId="0" animBg="1"/>
      <p:bldP spid="11678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476250"/>
            <a:ext cx="7010400" cy="987425"/>
          </a:xfrm>
        </p:spPr>
        <p:txBody>
          <a:bodyPr/>
          <a:lstStyle/>
          <a:p>
            <a:pPr algn="ctr" eaLnBrk="1" hangingPunct="1"/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</a:rPr>
              <a:t>Вычислите площадь фигуры, ограниченной графиками функций</a:t>
            </a:r>
          </a:p>
        </p:txBody>
      </p:sp>
      <p:sp>
        <p:nvSpPr>
          <p:cNvPr id="9219" name="Rectangle 12"/>
          <p:cNvSpPr>
            <a:spLocks noGrp="1" noChangeArrowheads="1"/>
          </p:cNvSpPr>
          <p:nvPr>
            <p:ph idx="1"/>
          </p:nvPr>
        </p:nvSpPr>
        <p:spPr>
          <a:xfrm>
            <a:off x="827088" y="6453188"/>
            <a:ext cx="7010400" cy="15398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20" name="Rectangle 14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1" name="Rectangle 16"/>
          <p:cNvSpPr>
            <a:spLocks noChangeArrowheads="1"/>
          </p:cNvSpPr>
          <p:nvPr/>
        </p:nvSpPr>
        <p:spPr bwMode="auto">
          <a:xfrm>
            <a:off x="0" y="315753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22" name="Object 15"/>
          <p:cNvGraphicFramePr>
            <a:graphicFrameLocks noChangeAspect="1"/>
          </p:cNvGraphicFramePr>
          <p:nvPr/>
        </p:nvGraphicFramePr>
        <p:xfrm>
          <a:off x="2459038" y="1477963"/>
          <a:ext cx="1752600" cy="727075"/>
        </p:xfrm>
        <a:graphic>
          <a:graphicData uri="http://schemas.openxmlformats.org/presentationml/2006/ole">
            <p:oleObj spid="_x0000_s9222" name="Формула" r:id="rId3" imgW="1346200" imgH="558800" progId="Equation.3">
              <p:embed/>
            </p:oleObj>
          </a:graphicData>
        </a:graphic>
      </p:graphicFrame>
      <p:sp>
        <p:nvSpPr>
          <p:cNvPr id="9223" name="Rectangle 18"/>
          <p:cNvSpPr>
            <a:spLocks noChangeArrowheads="1"/>
          </p:cNvSpPr>
          <p:nvPr/>
        </p:nvSpPr>
        <p:spPr bwMode="auto">
          <a:xfrm>
            <a:off x="0" y="314801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24" name="Object 17"/>
          <p:cNvGraphicFramePr>
            <a:graphicFrameLocks noChangeAspect="1"/>
          </p:cNvGraphicFramePr>
          <p:nvPr/>
        </p:nvGraphicFramePr>
        <p:xfrm>
          <a:off x="4643438" y="1484313"/>
          <a:ext cx="936625" cy="647700"/>
        </p:xfrm>
        <a:graphic>
          <a:graphicData uri="http://schemas.openxmlformats.org/presentationml/2006/ole">
            <p:oleObj spid="_x0000_s9224" name="Формула" r:id="rId4" imgW="761669" imgH="558558" progId="Equation.3">
              <p:embed/>
            </p:oleObj>
          </a:graphicData>
        </a:graphic>
      </p:graphicFrame>
      <p:sp>
        <p:nvSpPr>
          <p:cNvPr id="9225" name="Rectangle 20"/>
          <p:cNvSpPr>
            <a:spLocks noChangeArrowheads="1"/>
          </p:cNvSpPr>
          <p:nvPr/>
        </p:nvSpPr>
        <p:spPr bwMode="auto">
          <a:xfrm>
            <a:off x="0" y="314801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26" name="Object 19"/>
          <p:cNvGraphicFramePr>
            <a:graphicFrameLocks noChangeAspect="1"/>
          </p:cNvGraphicFramePr>
          <p:nvPr/>
        </p:nvGraphicFramePr>
        <p:xfrm>
          <a:off x="5940425" y="1484313"/>
          <a:ext cx="863600" cy="647700"/>
        </p:xfrm>
        <a:graphic>
          <a:graphicData uri="http://schemas.openxmlformats.org/presentationml/2006/ole">
            <p:oleObj spid="_x0000_s9226" name="Формула" r:id="rId5" imgW="723586" imgH="558558" progId="Equation.3">
              <p:embed/>
            </p:oleObj>
          </a:graphicData>
        </a:graphic>
      </p:graphicFrame>
      <p:sp>
        <p:nvSpPr>
          <p:cNvPr id="9227" name="Rectangle 22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28" name="Object 21"/>
          <p:cNvGraphicFramePr>
            <a:graphicFrameLocks noChangeAspect="1"/>
          </p:cNvGraphicFramePr>
          <p:nvPr/>
        </p:nvGraphicFramePr>
        <p:xfrm>
          <a:off x="7092950" y="1700213"/>
          <a:ext cx="647700" cy="287337"/>
        </p:xfrm>
        <a:graphic>
          <a:graphicData uri="http://schemas.openxmlformats.org/presentationml/2006/ole">
            <p:oleObj spid="_x0000_s9228" name="Формула" r:id="rId6" imgW="532937" imgH="266469" progId="Equation.3">
              <p:embed/>
            </p:oleObj>
          </a:graphicData>
        </a:graphic>
      </p:graphicFrame>
      <p:pic>
        <p:nvPicPr>
          <p:cNvPr id="9229" name="Picture 2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00113" y="2276475"/>
            <a:ext cx="7272337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Grp="1" noChangeArrowheads="1"/>
          </p:cNvSpPr>
          <p:nvPr>
            <p:ph type="title"/>
          </p:nvPr>
        </p:nvSpPr>
        <p:spPr>
          <a:xfrm>
            <a:off x="1187450" y="836613"/>
            <a:ext cx="7721600" cy="935037"/>
          </a:xfrm>
        </p:spPr>
        <p:txBody>
          <a:bodyPr/>
          <a:lstStyle/>
          <a:p>
            <a:pPr algn="ctr" eaLnBrk="1" hangingPunct="1"/>
            <a:r>
              <a:rPr lang="ru-RU" b="1" smtClean="0">
                <a:latin typeface="Times New Roman" pitchFamily="18" charset="0"/>
              </a:rPr>
              <a:t>Устная работа</a:t>
            </a:r>
            <a:br>
              <a:rPr lang="ru-RU" b="1" smtClean="0">
                <a:latin typeface="Times New Roman" pitchFamily="18" charset="0"/>
              </a:rPr>
            </a:br>
            <a:r>
              <a:rPr lang="ru-RU" sz="1000" b="1" smtClean="0">
                <a:latin typeface="Times New Roman" pitchFamily="18" charset="0"/>
              </a:rPr>
              <a:t/>
            </a:r>
            <a:br>
              <a:rPr lang="ru-RU" sz="1000" b="1" smtClean="0">
                <a:latin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</a:rPr>
              <a:t>1. Выразите с помощью интеграла площади фигур, изображенных на рисунках:</a:t>
            </a:r>
          </a:p>
        </p:txBody>
      </p:sp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133600"/>
            <a:ext cx="26289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2133600"/>
            <a:ext cx="26670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125" y="2133600"/>
            <a:ext cx="21907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750" y="4437063"/>
            <a:ext cx="272415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5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8038" y="4437063"/>
            <a:ext cx="260985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6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788" y="4437063"/>
            <a:ext cx="245745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179388" y="2276475"/>
            <a:ext cx="6238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800">
                <a:solidFill>
                  <a:schemeClr val="tx1"/>
                </a:solidFill>
              </a:rPr>
              <a:t>1)</a:t>
            </a:r>
          </a:p>
        </p:txBody>
      </p:sp>
      <p:sp>
        <p:nvSpPr>
          <p:cNvPr id="13328" name="Rectangle 16"/>
          <p:cNvSpPr>
            <a:spLocks noChangeArrowheads="1"/>
          </p:cNvSpPr>
          <p:nvPr/>
        </p:nvSpPr>
        <p:spPr bwMode="auto">
          <a:xfrm>
            <a:off x="3059113" y="2276475"/>
            <a:ext cx="552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800">
                <a:solidFill>
                  <a:schemeClr val="tx1"/>
                </a:solidFill>
              </a:rPr>
              <a:t>2)</a:t>
            </a:r>
          </a:p>
        </p:txBody>
      </p:sp>
      <p:sp>
        <p:nvSpPr>
          <p:cNvPr id="13329" name="Rectangle 17"/>
          <p:cNvSpPr>
            <a:spLocks noChangeArrowheads="1"/>
          </p:cNvSpPr>
          <p:nvPr/>
        </p:nvSpPr>
        <p:spPr bwMode="auto">
          <a:xfrm>
            <a:off x="5940425" y="2276475"/>
            <a:ext cx="552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800">
                <a:solidFill>
                  <a:schemeClr val="tx1"/>
                </a:solidFill>
              </a:rPr>
              <a:t>3)</a:t>
            </a:r>
          </a:p>
        </p:txBody>
      </p:sp>
      <p:sp>
        <p:nvSpPr>
          <p:cNvPr id="13330" name="Rectangle 18"/>
          <p:cNvSpPr>
            <a:spLocks noChangeArrowheads="1"/>
          </p:cNvSpPr>
          <p:nvPr/>
        </p:nvSpPr>
        <p:spPr bwMode="auto">
          <a:xfrm>
            <a:off x="250825" y="4508500"/>
            <a:ext cx="552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800">
                <a:solidFill>
                  <a:schemeClr val="tx1"/>
                </a:solidFill>
              </a:rPr>
              <a:t>4)</a:t>
            </a:r>
          </a:p>
        </p:txBody>
      </p:sp>
      <p:sp>
        <p:nvSpPr>
          <p:cNvPr id="13331" name="Rectangle 19"/>
          <p:cNvSpPr>
            <a:spLocks noChangeArrowheads="1"/>
          </p:cNvSpPr>
          <p:nvPr/>
        </p:nvSpPr>
        <p:spPr bwMode="auto">
          <a:xfrm>
            <a:off x="3132138" y="4508500"/>
            <a:ext cx="552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800">
                <a:solidFill>
                  <a:schemeClr val="tx1"/>
                </a:solidFill>
              </a:rPr>
              <a:t>5)</a:t>
            </a:r>
          </a:p>
        </p:txBody>
      </p:sp>
      <p:sp>
        <p:nvSpPr>
          <p:cNvPr id="13332" name="Rectangle 20"/>
          <p:cNvSpPr>
            <a:spLocks noChangeArrowheads="1"/>
          </p:cNvSpPr>
          <p:nvPr/>
        </p:nvSpPr>
        <p:spPr bwMode="auto">
          <a:xfrm>
            <a:off x="6156325" y="4508500"/>
            <a:ext cx="552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800">
                <a:solidFill>
                  <a:schemeClr val="tx1"/>
                </a:solidFill>
              </a:rPr>
              <a:t>6)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7" grpId="0"/>
      <p:bldP spid="13328" grpId="0"/>
      <p:bldP spid="13329" grpId="0"/>
      <p:bldP spid="13330" grpId="0"/>
      <p:bldP spid="13331" grpId="0"/>
      <p:bldP spid="133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908050"/>
            <a:ext cx="7793037" cy="552450"/>
          </a:xfrm>
        </p:spPr>
        <p:txBody>
          <a:bodyPr/>
          <a:lstStyle/>
          <a:p>
            <a:pPr algn="ctr" eaLnBrk="1" hangingPunct="1"/>
            <a:r>
              <a:rPr lang="ru-RU" b="1" smtClean="0">
                <a:latin typeface="Times New Roman" pitchFamily="18" charset="0"/>
              </a:rPr>
              <a:t/>
            </a:r>
            <a:br>
              <a:rPr lang="ru-RU" b="1" smtClean="0">
                <a:latin typeface="Times New Roman" pitchFamily="18" charset="0"/>
              </a:rPr>
            </a:br>
            <a:r>
              <a:rPr lang="ru-RU" sz="2600" b="1" smtClean="0">
                <a:latin typeface="Times New Roman" pitchFamily="18" charset="0"/>
              </a:rPr>
              <a:t>2. Вычислите интегралы: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6308725"/>
            <a:ext cx="7772400" cy="2159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000" smtClean="0"/>
          </a:p>
        </p:txBody>
      </p:sp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0" y="2990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5606" name="Object 6"/>
          <p:cNvGraphicFramePr>
            <a:graphicFrameLocks noChangeAspect="1"/>
          </p:cNvGraphicFramePr>
          <p:nvPr/>
        </p:nvGraphicFramePr>
        <p:xfrm>
          <a:off x="2700338" y="2852738"/>
          <a:ext cx="1266825" cy="1104900"/>
        </p:xfrm>
        <a:graphic>
          <a:graphicData uri="http://schemas.openxmlformats.org/presentationml/2006/ole">
            <p:oleObj spid="_x0000_s11270" name="Формула" r:id="rId3" imgW="1270000" imgH="1104900" progId="Equation.3">
              <p:embed/>
            </p:oleObj>
          </a:graphicData>
        </a:graphic>
      </p:graphicFrame>
      <p:sp>
        <p:nvSpPr>
          <p:cNvPr id="11271" name="Rectangle 9"/>
          <p:cNvSpPr>
            <a:spLocks noChangeArrowheads="1"/>
          </p:cNvSpPr>
          <p:nvPr/>
        </p:nvSpPr>
        <p:spPr bwMode="auto">
          <a:xfrm>
            <a:off x="0" y="2990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2" name="Rectangle 11"/>
          <p:cNvSpPr>
            <a:spLocks noChangeArrowheads="1"/>
          </p:cNvSpPr>
          <p:nvPr/>
        </p:nvSpPr>
        <p:spPr bwMode="auto">
          <a:xfrm>
            <a:off x="0" y="3005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5610" name="Object 10"/>
          <p:cNvGraphicFramePr>
            <a:graphicFrameLocks noChangeAspect="1"/>
          </p:cNvGraphicFramePr>
          <p:nvPr/>
        </p:nvGraphicFramePr>
        <p:xfrm>
          <a:off x="971550" y="2276475"/>
          <a:ext cx="752475" cy="847725"/>
        </p:xfrm>
        <a:graphic>
          <a:graphicData uri="http://schemas.openxmlformats.org/presentationml/2006/ole">
            <p:oleObj spid="_x0000_s11273" name="Формула" r:id="rId4" imgW="748975" imgH="850531" progId="Equation.3">
              <p:embed/>
            </p:oleObj>
          </a:graphicData>
        </a:graphic>
      </p:graphicFrame>
      <p:sp>
        <p:nvSpPr>
          <p:cNvPr id="11274" name="Rectangle 13"/>
          <p:cNvSpPr>
            <a:spLocks noChangeArrowheads="1"/>
          </p:cNvSpPr>
          <p:nvPr/>
        </p:nvSpPr>
        <p:spPr bwMode="auto">
          <a:xfrm>
            <a:off x="0" y="3005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5612" name="Object 12"/>
          <p:cNvGraphicFramePr>
            <a:graphicFrameLocks noChangeAspect="1"/>
          </p:cNvGraphicFramePr>
          <p:nvPr/>
        </p:nvGraphicFramePr>
        <p:xfrm>
          <a:off x="5076825" y="3933825"/>
          <a:ext cx="885825" cy="847725"/>
        </p:xfrm>
        <a:graphic>
          <a:graphicData uri="http://schemas.openxmlformats.org/presentationml/2006/ole">
            <p:oleObj spid="_x0000_s11275" name="Формула" r:id="rId5" imgW="888614" imgH="850531" progId="Equation.3">
              <p:embed/>
            </p:oleObj>
          </a:graphicData>
        </a:graphic>
      </p:graphicFrame>
      <p:sp>
        <p:nvSpPr>
          <p:cNvPr id="11276" name="Rectangle 15"/>
          <p:cNvSpPr>
            <a:spLocks noChangeArrowheads="1"/>
          </p:cNvSpPr>
          <p:nvPr/>
        </p:nvSpPr>
        <p:spPr bwMode="auto">
          <a:xfrm>
            <a:off x="0" y="3068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5614" name="Object 14"/>
          <p:cNvGraphicFramePr>
            <a:graphicFrameLocks noChangeAspect="1"/>
          </p:cNvGraphicFramePr>
          <p:nvPr/>
        </p:nvGraphicFramePr>
        <p:xfrm>
          <a:off x="6948488" y="4868863"/>
          <a:ext cx="1704975" cy="1143000"/>
        </p:xfrm>
        <a:graphic>
          <a:graphicData uri="http://schemas.openxmlformats.org/presentationml/2006/ole">
            <p:oleObj spid="_x0000_s11277" name="Формула" r:id="rId6" imgW="1701800" imgH="1143000" progId="Equation.3">
              <p:embed/>
            </p:oleObj>
          </a:graphicData>
        </a:graphic>
      </p:graphicFrame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250825" y="2492375"/>
            <a:ext cx="692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>
                <a:solidFill>
                  <a:schemeClr val="tx2"/>
                </a:solidFill>
              </a:rPr>
              <a:t>1).</a:t>
            </a: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1908175" y="3284538"/>
            <a:ext cx="692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>
                <a:solidFill>
                  <a:schemeClr val="tx2"/>
                </a:solidFill>
              </a:rPr>
              <a:t>2).</a:t>
            </a:r>
          </a:p>
        </p:txBody>
      </p:sp>
      <p:sp>
        <p:nvSpPr>
          <p:cNvPr id="25618" name="Rectangle 18"/>
          <p:cNvSpPr>
            <a:spLocks noChangeArrowheads="1"/>
          </p:cNvSpPr>
          <p:nvPr/>
        </p:nvSpPr>
        <p:spPr bwMode="auto">
          <a:xfrm>
            <a:off x="4284663" y="4149725"/>
            <a:ext cx="692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>
                <a:solidFill>
                  <a:schemeClr val="tx2"/>
                </a:solidFill>
              </a:rPr>
              <a:t>3).</a:t>
            </a: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6156325" y="5084763"/>
            <a:ext cx="692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>
                <a:solidFill>
                  <a:schemeClr val="tx2"/>
                </a:solidFill>
              </a:rPr>
              <a:t>4).</a:t>
            </a:r>
          </a:p>
        </p:txBody>
      </p:sp>
      <p:sp>
        <p:nvSpPr>
          <p:cNvPr id="25620" name="Rectangle 20"/>
          <p:cNvSpPr>
            <a:spLocks noChangeArrowheads="1"/>
          </p:cNvSpPr>
          <p:nvPr/>
        </p:nvSpPr>
        <p:spPr bwMode="auto">
          <a:xfrm>
            <a:off x="684213" y="3357563"/>
            <a:ext cx="9842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2800">
                <a:solidFill>
                  <a:schemeClr val="hlink"/>
                </a:solidFill>
              </a:rPr>
              <a:t>10,5</a:t>
            </a:r>
          </a:p>
        </p:txBody>
      </p:sp>
      <p:sp>
        <p:nvSpPr>
          <p:cNvPr id="25622" name="Rectangle 22"/>
          <p:cNvSpPr>
            <a:spLocks noChangeArrowheads="1"/>
          </p:cNvSpPr>
          <p:nvPr/>
        </p:nvSpPr>
        <p:spPr bwMode="auto">
          <a:xfrm>
            <a:off x="2771775" y="429260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2800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4716463" y="5084763"/>
            <a:ext cx="717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2800">
                <a:solidFill>
                  <a:schemeClr val="hlink"/>
                </a:solidFill>
              </a:rPr>
              <a:t>64</a:t>
            </a:r>
          </a:p>
        </p:txBody>
      </p:sp>
      <p:sp>
        <p:nvSpPr>
          <p:cNvPr id="25624" name="Rectangle 24"/>
          <p:cNvSpPr>
            <a:spLocks noChangeArrowheads="1"/>
          </p:cNvSpPr>
          <p:nvPr/>
        </p:nvSpPr>
        <p:spPr bwMode="auto">
          <a:xfrm>
            <a:off x="7164388" y="616585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800">
                <a:solidFill>
                  <a:schemeClr val="hlink"/>
                </a:solidFill>
              </a:rPr>
              <a:t>1</a:t>
            </a:r>
          </a:p>
        </p:txBody>
      </p:sp>
      <p:pic>
        <p:nvPicPr>
          <p:cNvPr id="11286" name="Picture 10" descr="g042899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4508500"/>
            <a:ext cx="2232025" cy="19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5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5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6" grpId="0"/>
      <p:bldP spid="25617" grpId="0"/>
      <p:bldP spid="25618" grpId="0"/>
      <p:bldP spid="25619" grpId="0"/>
      <p:bldP spid="25620" grpId="0"/>
      <p:bldP spid="25622" grpId="0"/>
      <p:bldP spid="25623" grpId="0"/>
      <p:bldP spid="256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66"/>
            </a:gs>
            <a:gs pos="100000">
              <a:srgbClr val="FF66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7138987" cy="1103313"/>
          </a:xfrm>
        </p:spPr>
        <p:txBody>
          <a:bodyPr/>
          <a:lstStyle/>
          <a:p>
            <a:pPr eaLnBrk="1" hangingPunct="1">
              <a:defRPr/>
            </a:pPr>
            <a:r>
              <a:rPr lang="ru-RU" b="1" u="sng" smtClean="0">
                <a:solidFill>
                  <a:srgbClr val="A80000"/>
                </a:solidFill>
                <a:latin typeface="Garamond" pitchFamily="18" charset="0"/>
              </a:rPr>
              <a:t>Немного  истории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12875"/>
            <a:ext cx="8229600" cy="13684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>
                <a:solidFill>
                  <a:srgbClr val="FF6600"/>
                </a:solidFill>
                <a:latin typeface="Times New Roman" pitchFamily="18" charset="0"/>
              </a:rPr>
              <a:t>«Интеграл»  придумал </a:t>
            </a:r>
            <a:r>
              <a:rPr lang="ru-RU" sz="2800" b="1" smtClean="0">
                <a:solidFill>
                  <a:srgbClr val="FF6600"/>
                </a:solidFill>
                <a:latin typeface="Times New Roman" pitchFamily="18" charset="0"/>
              </a:rPr>
              <a:t>Якоб  Бернулли</a:t>
            </a:r>
            <a:r>
              <a:rPr lang="ru-RU" sz="2800" smtClean="0">
                <a:solidFill>
                  <a:srgbClr val="FF6600"/>
                </a:solidFill>
                <a:latin typeface="Times New Roman" pitchFamily="18" charset="0"/>
              </a:rPr>
              <a:t> (1690г.)</a:t>
            </a: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>
                <a:solidFill>
                  <a:srgbClr val="FF6600"/>
                </a:solidFill>
                <a:latin typeface="Times New Roman" pitchFamily="18" charset="0"/>
              </a:rPr>
              <a:t>«восстанавливать» от латинского </a:t>
            </a:r>
            <a:r>
              <a:rPr lang="en-US" sz="2800" smtClean="0">
                <a:solidFill>
                  <a:srgbClr val="FF6600"/>
                </a:solidFill>
                <a:latin typeface="Times New Roman" pitchFamily="18" charset="0"/>
              </a:rPr>
              <a:t>integro</a:t>
            </a: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>
                <a:solidFill>
                  <a:srgbClr val="FF6600"/>
                </a:solidFill>
                <a:latin typeface="Times New Roman" pitchFamily="18" charset="0"/>
              </a:rPr>
              <a:t>«целый» от латинского </a:t>
            </a:r>
            <a:r>
              <a:rPr lang="en-US" sz="2800" smtClean="0">
                <a:solidFill>
                  <a:srgbClr val="FF6600"/>
                </a:solidFill>
                <a:latin typeface="Times New Roman" pitchFamily="18" charset="0"/>
              </a:rPr>
              <a:t>integer</a:t>
            </a:r>
            <a:endParaRPr lang="ru-RU" sz="2800" smtClean="0">
              <a:solidFill>
                <a:srgbClr val="FF66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smtClean="0"/>
          </a:p>
        </p:txBody>
      </p:sp>
      <p:pic>
        <p:nvPicPr>
          <p:cNvPr id="12292" name="Picture 4" descr="http://www.club-olimp.su/images/article/Jakob_Bernoulli_big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50825" y="2349500"/>
            <a:ext cx="2233613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 descr="lagran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3644900"/>
            <a:ext cx="2171700" cy="282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935" name="Rectangle 7"/>
          <p:cNvSpPr>
            <a:spLocks noChangeArrowheads="1"/>
          </p:cNvSpPr>
          <p:nvPr/>
        </p:nvSpPr>
        <p:spPr bwMode="auto">
          <a:xfrm>
            <a:off x="3563938" y="3236913"/>
            <a:ext cx="4083050" cy="384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ru-RU" b="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4941" name="Rectangle 13"/>
          <p:cNvSpPr>
            <a:spLocks noChangeArrowheads="1"/>
          </p:cNvSpPr>
          <p:nvPr/>
        </p:nvSpPr>
        <p:spPr bwMode="auto">
          <a:xfrm>
            <a:off x="2051050" y="3713163"/>
            <a:ext cx="5111750" cy="2227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800" b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 латинского</a:t>
            </a:r>
          </a:p>
          <a:p>
            <a:pPr>
              <a:defRPr/>
            </a:pPr>
            <a:r>
              <a:rPr lang="ru-RU" sz="2800" b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b="0" i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primitivus</a:t>
            </a:r>
            <a:r>
              <a:rPr lang="ru-RU" sz="280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– </a:t>
            </a:r>
            <a:r>
              <a:rPr lang="ru-RU" sz="2800" b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начальный,</a:t>
            </a:r>
          </a:p>
          <a:p>
            <a:pPr>
              <a:defRPr/>
            </a:pPr>
            <a:r>
              <a:rPr lang="ru-RU" sz="280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ввел </a:t>
            </a:r>
          </a:p>
          <a:p>
            <a:pPr>
              <a:defRPr/>
            </a:pPr>
            <a:r>
              <a:rPr lang="ru-RU" sz="280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Жозеф Луи Лагранж </a:t>
            </a:r>
          </a:p>
          <a:p>
            <a:pPr>
              <a:defRPr/>
            </a:pPr>
            <a:r>
              <a:rPr lang="ru-RU" sz="2800" b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(1797г.)</a:t>
            </a:r>
          </a:p>
        </p:txBody>
      </p:sp>
      <p:sp>
        <p:nvSpPr>
          <p:cNvPr id="124942" name="Rectangle 14"/>
          <p:cNvSpPr>
            <a:spLocks noChangeArrowheads="1"/>
          </p:cNvSpPr>
          <p:nvPr/>
        </p:nvSpPr>
        <p:spPr bwMode="auto">
          <a:xfrm>
            <a:off x="2627313" y="3213100"/>
            <a:ext cx="4100512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«Примитивная функция»,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5410200" cy="4318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6600"/>
                </a:solidFill>
                <a:latin typeface="Times New Roman" pitchFamily="18" charset="0"/>
              </a:rPr>
              <a:t>Интеграл в древности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19475" y="4005263"/>
            <a:ext cx="5473700" cy="23034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600" smtClean="0">
                <a:solidFill>
                  <a:srgbClr val="800000"/>
                </a:solidFill>
                <a:latin typeface="Times New Roman" pitchFamily="18" charset="0"/>
              </a:rPr>
              <a:t>Этот метод был подхвачен и развит </a:t>
            </a:r>
            <a:r>
              <a:rPr lang="ru-RU" sz="2600" b="1" u="sng" smtClean="0">
                <a:solidFill>
                  <a:srgbClr val="FF3300"/>
                </a:solidFill>
                <a:latin typeface="Times New Roman" pitchFamily="18" charset="0"/>
              </a:rPr>
              <a:t>Архимедом</a:t>
            </a:r>
            <a:r>
              <a:rPr lang="ru-RU" sz="2600" smtClean="0">
                <a:solidFill>
                  <a:srgbClr val="800000"/>
                </a:solidFill>
                <a:latin typeface="Times New Roman" pitchFamily="18" charset="0"/>
              </a:rPr>
              <a:t>, и использовался для расчёта площадей парабол и приближенного расчёта площади круга. </a:t>
            </a:r>
          </a:p>
        </p:txBody>
      </p:sp>
      <p:pic>
        <p:nvPicPr>
          <p:cNvPr id="13316" name="Picture 4" descr="Изображение:Eudox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500438"/>
            <a:ext cx="2409825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Картинка 9 из 26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404813"/>
            <a:ext cx="2303462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39750" y="6491288"/>
            <a:ext cx="22574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800">
                <a:solidFill>
                  <a:srgbClr val="000000"/>
                </a:solidFill>
              </a:rPr>
              <a:t>Евдокс  Книдский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7019925" y="3284538"/>
            <a:ext cx="12731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800">
                <a:solidFill>
                  <a:srgbClr val="000000"/>
                </a:solidFill>
              </a:rPr>
              <a:t>Архимед</a:t>
            </a:r>
          </a:p>
        </p:txBody>
      </p:sp>
      <p:sp>
        <p:nvSpPr>
          <p:cNvPr id="129032" name="Rectangle 8"/>
          <p:cNvSpPr>
            <a:spLocks noChangeArrowheads="1"/>
          </p:cNvSpPr>
          <p:nvPr/>
        </p:nvSpPr>
        <p:spPr bwMode="auto">
          <a:xfrm>
            <a:off x="0" y="908050"/>
            <a:ext cx="6516688" cy="2473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600" b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Первым известным методом для расчёта интегралов является </a:t>
            </a:r>
            <a:r>
              <a:rPr lang="ru-RU" sz="2600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метод исчерпания Евдокса </a:t>
            </a:r>
            <a:r>
              <a:rPr lang="ru-RU" sz="2600" b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ru-RU" sz="2600" b="0" i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примерно</a:t>
            </a:r>
            <a:r>
              <a:rPr lang="ru-RU" sz="2600" b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370 до н. э.), который пытался найти площади и объёмы, разрывая их на бесконечное множество частей, для которых площадь или объём уже известен.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rgbClr val="0033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000099"/>
                </a:solidFill>
                <a:latin typeface="Times New Roman" pitchFamily="18" charset="0"/>
              </a:rPr>
              <a:t>Исаак Ньютон</a:t>
            </a:r>
            <a:br>
              <a:rPr lang="ru-RU" sz="4000" b="1" smtClean="0">
                <a:solidFill>
                  <a:srgbClr val="000099"/>
                </a:solidFill>
                <a:latin typeface="Times New Roman" pitchFamily="18" charset="0"/>
              </a:rPr>
            </a:br>
            <a:r>
              <a:rPr lang="ru-RU" sz="4000" b="1" smtClean="0">
                <a:solidFill>
                  <a:srgbClr val="000099"/>
                </a:solidFill>
                <a:latin typeface="Times New Roman" pitchFamily="18" charset="0"/>
              </a:rPr>
              <a:t>(1643-1727)</a:t>
            </a:r>
            <a:br>
              <a:rPr lang="ru-RU" sz="4000" b="1" smtClean="0">
                <a:solidFill>
                  <a:srgbClr val="000099"/>
                </a:solidFill>
                <a:latin typeface="Times New Roman" pitchFamily="18" charset="0"/>
              </a:rPr>
            </a:br>
            <a:endParaRPr lang="ru-RU" sz="4000" b="1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11638" y="1981200"/>
            <a:ext cx="4475162" cy="45434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b="1" smtClean="0">
              <a:solidFill>
                <a:srgbClr val="0033CC"/>
              </a:solidFill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>
              <a:solidFill>
                <a:schemeClr val="bg2"/>
              </a:solidFill>
            </a:endParaRPr>
          </a:p>
        </p:txBody>
      </p:sp>
      <p:pic>
        <p:nvPicPr>
          <p:cNvPr id="14340" name="Picture 5" descr="newt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989138"/>
            <a:ext cx="3384550" cy="403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102" name="Rectangle 6"/>
          <p:cNvSpPr>
            <a:spLocks noChangeArrowheads="1"/>
          </p:cNvSpPr>
          <p:nvPr/>
        </p:nvSpPr>
        <p:spPr bwMode="auto">
          <a:xfrm>
            <a:off x="3635375" y="1773238"/>
            <a:ext cx="5111750" cy="2473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600" b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Наиболее полное изложение дифференциального и интегрального исчислений содержится в</a:t>
            </a:r>
            <a:endParaRPr lang="en-US" sz="2600" b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600" b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6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«Методе флюксий...»</a:t>
            </a:r>
            <a:r>
              <a:rPr lang="ru-RU" sz="2600" b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z="2600" b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600" b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(1670–1671, опубликовано в 1736).</a:t>
            </a:r>
            <a:r>
              <a:rPr lang="ru-RU" sz="26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3779838" y="4365625"/>
            <a:ext cx="4967287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0">
                <a:solidFill>
                  <a:schemeClr val="tx1"/>
                </a:solidFill>
              </a:rPr>
              <a:t>Переменные величины  - </a:t>
            </a:r>
            <a:r>
              <a:rPr lang="ru-RU">
                <a:solidFill>
                  <a:schemeClr val="tx1"/>
                </a:solidFill>
              </a:rPr>
              <a:t>флюенты(первообразная или неопределенный интеграл)</a:t>
            </a: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595688" y="5622925"/>
            <a:ext cx="5297487" cy="83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0">
                <a:solidFill>
                  <a:schemeClr val="tx1"/>
                </a:solidFill>
              </a:rPr>
              <a:t>Скорость изменения флюент – </a:t>
            </a:r>
            <a:r>
              <a:rPr lang="ru-RU">
                <a:solidFill>
                  <a:schemeClr val="tx1"/>
                </a:solidFill>
              </a:rPr>
              <a:t>флюксии (производная)</a:t>
            </a:r>
            <a:r>
              <a:rPr lang="ru-RU"/>
              <a:t> 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FF"/>
            </a:gs>
            <a:gs pos="100000">
              <a:srgbClr val="0099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chemeClr val="bg2"/>
                </a:solidFill>
                <a:latin typeface="Times New Roman" pitchFamily="18" charset="0"/>
              </a:rPr>
              <a:t>Лейбниц Готфрид Вильгельм</a:t>
            </a:r>
            <a:br>
              <a:rPr lang="ru-RU" sz="4000" smtClean="0">
                <a:solidFill>
                  <a:schemeClr val="bg2"/>
                </a:solidFill>
                <a:latin typeface="Times New Roman" pitchFamily="18" charset="0"/>
              </a:rPr>
            </a:br>
            <a:r>
              <a:rPr lang="ru-RU" sz="4000" smtClean="0">
                <a:solidFill>
                  <a:schemeClr val="bg2"/>
                </a:solidFill>
                <a:latin typeface="Times New Roman" pitchFamily="18" charset="0"/>
              </a:rPr>
              <a:t>(1646-1716)</a:t>
            </a:r>
          </a:p>
        </p:txBody>
      </p:sp>
      <p:pic>
        <p:nvPicPr>
          <p:cNvPr id="15363" name="Picture 4" descr="Картинка 8 из 6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2133600"/>
            <a:ext cx="30099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364" name="Object 5"/>
          <p:cNvGraphicFramePr>
            <a:graphicFrameLocks noChangeAspect="1"/>
          </p:cNvGraphicFramePr>
          <p:nvPr>
            <p:ph idx="1"/>
          </p:nvPr>
        </p:nvGraphicFramePr>
        <p:xfrm>
          <a:off x="3851275" y="2349500"/>
          <a:ext cx="1655763" cy="1152525"/>
        </p:xfrm>
        <a:graphic>
          <a:graphicData uri="http://schemas.openxmlformats.org/presentationml/2006/ole">
            <p:oleObj spid="_x0000_s15364" name="Формула" r:id="rId4" imgW="406048" imgH="317225" progId="Equation.3">
              <p:embed/>
            </p:oleObj>
          </a:graphicData>
        </a:graphic>
      </p:graphicFrame>
      <p:sp>
        <p:nvSpPr>
          <p:cNvPr id="15365" name="Rectangle 7"/>
          <p:cNvSpPr>
            <a:spLocks noChangeArrowheads="1"/>
          </p:cNvSpPr>
          <p:nvPr/>
        </p:nvSpPr>
        <p:spPr bwMode="auto">
          <a:xfrm>
            <a:off x="5292725" y="2636838"/>
            <a:ext cx="3635375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-"/>
            </a:pPr>
            <a:r>
              <a:rPr lang="ru-RU">
                <a:solidFill>
                  <a:schemeClr val="bg2"/>
                </a:solidFill>
              </a:rPr>
              <a:t> впервые использован Лейбницем в конце </a:t>
            </a:r>
          </a:p>
          <a:p>
            <a:r>
              <a:rPr lang="en-US">
                <a:solidFill>
                  <a:schemeClr val="bg2"/>
                </a:solidFill>
              </a:rPr>
              <a:t>XVII </a:t>
            </a:r>
            <a:r>
              <a:rPr lang="ru-RU">
                <a:solidFill>
                  <a:schemeClr val="bg2"/>
                </a:solidFill>
              </a:rPr>
              <a:t>века</a:t>
            </a:r>
          </a:p>
        </p:txBody>
      </p:sp>
      <p:sp>
        <p:nvSpPr>
          <p:cNvPr id="15366" name="Rectangle 8"/>
          <p:cNvSpPr>
            <a:spLocks noChangeArrowheads="1"/>
          </p:cNvSpPr>
          <p:nvPr/>
        </p:nvSpPr>
        <p:spPr bwMode="auto">
          <a:xfrm>
            <a:off x="3851275" y="4191000"/>
            <a:ext cx="4824413" cy="1249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solidFill>
                  <a:schemeClr val="bg2"/>
                </a:solidFill>
              </a:rPr>
              <a:t>Символ образовался из буквы </a:t>
            </a:r>
          </a:p>
          <a:p>
            <a:r>
              <a:rPr lang="ru-RU" sz="2800">
                <a:solidFill>
                  <a:schemeClr val="bg2"/>
                </a:solidFill>
              </a:rPr>
              <a:t>S</a:t>
            </a:r>
            <a:r>
              <a:rPr lang="ru-RU">
                <a:solidFill>
                  <a:schemeClr val="bg2"/>
                </a:solidFill>
              </a:rPr>
              <a:t> — сокращения слова</a:t>
            </a:r>
            <a:endParaRPr lang="en-US">
              <a:solidFill>
                <a:schemeClr val="bg2"/>
              </a:solidFill>
            </a:endParaRPr>
          </a:p>
          <a:p>
            <a:r>
              <a:rPr lang="ru-RU">
                <a:solidFill>
                  <a:schemeClr val="bg2"/>
                </a:solidFill>
              </a:rPr>
              <a:t> </a:t>
            </a:r>
            <a:r>
              <a:rPr lang="ru-RU" i="1">
                <a:solidFill>
                  <a:schemeClr val="bg2"/>
                </a:solidFill>
              </a:rPr>
              <a:t>summa</a:t>
            </a:r>
            <a:r>
              <a:rPr lang="ru-RU">
                <a:solidFill>
                  <a:schemeClr val="bg2"/>
                </a:solidFill>
              </a:rPr>
              <a:t> (сумма) 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00"/>
            </a:gs>
            <a:gs pos="50000">
              <a:srgbClr val="FFFF66"/>
            </a:gs>
            <a:gs pos="100000">
              <a:srgbClr val="FF99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5048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smtClean="0">
                <a:solidFill>
                  <a:srgbClr val="800000"/>
                </a:solidFill>
                <a:latin typeface="Times New Roman" pitchFamily="18" charset="0"/>
              </a:rPr>
              <a:t>Определенный интеграл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00113" y="1557338"/>
            <a:ext cx="2962275" cy="584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smtClean="0">
                <a:solidFill>
                  <a:srgbClr val="FF6600"/>
                </a:solidFill>
                <a:latin typeface="Times New Roman" pitchFamily="18" charset="0"/>
              </a:rPr>
              <a:t>И. Ньютон</a:t>
            </a:r>
          </a:p>
        </p:txBody>
      </p:sp>
      <p:graphicFrame>
        <p:nvGraphicFramePr>
          <p:cNvPr id="16388" name="Object 13"/>
          <p:cNvGraphicFramePr>
            <a:graphicFrameLocks noChangeAspect="1"/>
          </p:cNvGraphicFramePr>
          <p:nvPr>
            <p:ph sz="quarter" idx="2"/>
          </p:nvPr>
        </p:nvGraphicFramePr>
        <p:xfrm>
          <a:off x="1547813" y="3716338"/>
          <a:ext cx="1511300" cy="398462"/>
        </p:xfrm>
        <a:graphic>
          <a:graphicData uri="http://schemas.openxmlformats.org/presentationml/2006/ole">
            <p:oleObj spid="_x0000_s16388" name="Формула" r:id="rId3" imgW="914400" imgH="241200" progId="Equation.3">
              <p:embed/>
            </p:oleObj>
          </a:graphicData>
        </a:graphic>
      </p:graphicFrame>
      <p:sp>
        <p:nvSpPr>
          <p:cNvPr id="133124" name="Rectangle 4"/>
          <p:cNvSpPr>
            <a:spLocks noChangeArrowheads="1"/>
          </p:cNvSpPr>
          <p:nvPr/>
        </p:nvSpPr>
        <p:spPr bwMode="auto">
          <a:xfrm>
            <a:off x="5508625" y="1484313"/>
            <a:ext cx="25304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Г. Лейбниц</a:t>
            </a:r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 flipH="1">
            <a:off x="2195513" y="908050"/>
            <a:ext cx="1512887" cy="576263"/>
          </a:xfrm>
          <a:prstGeom prst="line">
            <a:avLst/>
          </a:prstGeom>
          <a:noFill/>
          <a:ln w="9525">
            <a:solidFill>
              <a:srgbClr val="800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5219700" y="908050"/>
            <a:ext cx="1368425" cy="576263"/>
          </a:xfrm>
          <a:prstGeom prst="line">
            <a:avLst/>
          </a:prstGeom>
          <a:noFill/>
          <a:ln w="9525">
            <a:solidFill>
              <a:srgbClr val="800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2051050" y="2133600"/>
            <a:ext cx="0" cy="64770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>
            <a:off x="6804025" y="2133600"/>
            <a:ext cx="0" cy="64770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6394" name="Rectangle 11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6395" name="Object 10"/>
          <p:cNvGraphicFramePr>
            <a:graphicFrameLocks noChangeAspect="1"/>
          </p:cNvGraphicFramePr>
          <p:nvPr/>
        </p:nvGraphicFramePr>
        <p:xfrm>
          <a:off x="468313" y="2636838"/>
          <a:ext cx="3382962" cy="1152525"/>
        </p:xfrm>
        <a:graphic>
          <a:graphicData uri="http://schemas.openxmlformats.org/presentationml/2006/ole">
            <p:oleObj spid="_x0000_s16395" name="Формула" r:id="rId4" imgW="1485900" imgH="482600" progId="Equation.3">
              <p:embed/>
            </p:oleObj>
          </a:graphicData>
        </a:graphic>
      </p:graphicFrame>
      <p:sp>
        <p:nvSpPr>
          <p:cNvPr id="16396" name="Rectangle 16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6397" name="Object 15"/>
          <p:cNvGraphicFramePr>
            <a:graphicFrameLocks noChangeAspect="1"/>
          </p:cNvGraphicFramePr>
          <p:nvPr/>
        </p:nvGraphicFramePr>
        <p:xfrm>
          <a:off x="5003800" y="2852738"/>
          <a:ext cx="3816350" cy="1133475"/>
        </p:xfrm>
        <a:graphic>
          <a:graphicData uri="http://schemas.openxmlformats.org/presentationml/2006/ole">
            <p:oleObj spid="_x0000_s16397" name="Формула" r:id="rId5" imgW="1511300" imgH="482600" progId="Equation.3">
              <p:embed/>
            </p:oleObj>
          </a:graphicData>
        </a:graphic>
      </p:graphicFrame>
      <p:sp>
        <p:nvSpPr>
          <p:cNvPr id="16398" name="Rectangle 17"/>
          <p:cNvSpPr>
            <a:spLocks noChangeArrowheads="1"/>
          </p:cNvSpPr>
          <p:nvPr/>
        </p:nvSpPr>
        <p:spPr bwMode="auto">
          <a:xfrm>
            <a:off x="827088" y="3644900"/>
            <a:ext cx="6762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ru-RU" b="0">
                <a:solidFill>
                  <a:srgbClr val="000000"/>
                </a:solidFill>
              </a:rPr>
              <a:t>где</a:t>
            </a:r>
            <a:r>
              <a:rPr lang="ru-RU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6399" name="Line 18"/>
          <p:cNvSpPr>
            <a:spLocks noChangeShapeType="1"/>
          </p:cNvSpPr>
          <p:nvPr/>
        </p:nvSpPr>
        <p:spPr bwMode="auto">
          <a:xfrm>
            <a:off x="1763713" y="4221163"/>
            <a:ext cx="1008062" cy="64770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6400" name="Line 19"/>
          <p:cNvSpPr>
            <a:spLocks noChangeShapeType="1"/>
          </p:cNvSpPr>
          <p:nvPr/>
        </p:nvSpPr>
        <p:spPr bwMode="auto">
          <a:xfrm flipH="1">
            <a:off x="5651500" y="4221163"/>
            <a:ext cx="1008063" cy="64770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33140" name="Rectangle 20"/>
          <p:cNvSpPr>
            <a:spLocks noChangeArrowheads="1"/>
          </p:cNvSpPr>
          <p:nvPr/>
        </p:nvSpPr>
        <p:spPr bwMode="auto">
          <a:xfrm>
            <a:off x="1979613" y="4911725"/>
            <a:ext cx="5383212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>
              <a:defRPr/>
            </a:pPr>
            <a:r>
              <a:rPr lang="ru-RU" sz="280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Формула  Ньютона - Лейбница</a:t>
            </a:r>
          </a:p>
        </p:txBody>
      </p:sp>
      <p:graphicFrame>
        <p:nvGraphicFramePr>
          <p:cNvPr id="16402" name="Object 21"/>
          <p:cNvGraphicFramePr>
            <a:graphicFrameLocks noChangeAspect="1"/>
          </p:cNvGraphicFramePr>
          <p:nvPr>
            <p:ph sz="quarter" idx="3"/>
          </p:nvPr>
        </p:nvGraphicFramePr>
        <p:xfrm>
          <a:off x="2771775" y="5516563"/>
          <a:ext cx="3852863" cy="1079500"/>
        </p:xfrm>
        <a:graphic>
          <a:graphicData uri="http://schemas.openxmlformats.org/presentationml/2006/ole">
            <p:oleObj spid="_x0000_s16402" name="Формула" r:id="rId6" imgW="2946400" imgH="825500" progId="Equation.3">
              <p:embed/>
            </p:oleObj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Эхо">
  <a:themeElements>
    <a:clrScheme name="Эхо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Эх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Эхо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Каскад">
  <a:themeElements>
    <a:clrScheme name="Каскад 4">
      <a:dk1>
        <a:srgbClr val="FFFFCC"/>
      </a:dk1>
      <a:lt1>
        <a:srgbClr val="FFFFFF"/>
      </a:lt1>
      <a:dk2>
        <a:srgbClr val="000066"/>
      </a:dk2>
      <a:lt2>
        <a:srgbClr val="FFFFFF"/>
      </a:lt2>
      <a:accent1>
        <a:srgbClr val="0078F0"/>
      </a:accent1>
      <a:accent2>
        <a:srgbClr val="CCECFF"/>
      </a:accent2>
      <a:accent3>
        <a:srgbClr val="AAAAB8"/>
      </a:accent3>
      <a:accent4>
        <a:srgbClr val="DADADA"/>
      </a:accent4>
      <a:accent5>
        <a:srgbClr val="AABEF6"/>
      </a:accent5>
      <a:accent6>
        <a:srgbClr val="B9D6E7"/>
      </a:accent6>
      <a:hlink>
        <a:srgbClr val="3399FF"/>
      </a:hlink>
      <a:folHlink>
        <a:srgbClr val="FFCC00"/>
      </a:folHlink>
    </a:clrScheme>
    <a:fontScheme name="Каскад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Каскад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скад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Каскад 6">
    <a:dk1>
      <a:srgbClr val="CCCC33"/>
    </a:dk1>
    <a:lt1>
      <a:srgbClr val="FFFFFF"/>
    </a:lt1>
    <a:dk2>
      <a:srgbClr val="003300"/>
    </a:dk2>
    <a:lt2>
      <a:srgbClr val="FFFFCC"/>
    </a:lt2>
    <a:accent1>
      <a:srgbClr val="008000"/>
    </a:accent1>
    <a:accent2>
      <a:srgbClr val="669900"/>
    </a:accent2>
    <a:accent3>
      <a:srgbClr val="AAADAA"/>
    </a:accent3>
    <a:accent4>
      <a:srgbClr val="DADADA"/>
    </a:accent4>
    <a:accent5>
      <a:srgbClr val="AAC0AA"/>
    </a:accent5>
    <a:accent6>
      <a:srgbClr val="5C8A00"/>
    </a:accent6>
    <a:hlink>
      <a:srgbClr val="FFCC00"/>
    </a:hlink>
    <a:folHlink>
      <a:srgbClr val="CC9900"/>
    </a:folHlink>
  </a:clrScheme>
</a:themeOverride>
</file>

<file path=ppt/theme/themeOverride2.xml><?xml version="1.0" encoding="utf-8"?>
<a:themeOverride xmlns:a="http://schemas.openxmlformats.org/drawingml/2006/main">
  <a:clrScheme name="Текстура 1">
    <a:dk1>
      <a:srgbClr val="660000"/>
    </a:dk1>
    <a:lt1>
      <a:srgbClr val="FFFFFF"/>
    </a:lt1>
    <a:dk2>
      <a:srgbClr val="800000"/>
    </a:dk2>
    <a:lt2>
      <a:srgbClr val="FFFFCC"/>
    </a:lt2>
    <a:accent1>
      <a:srgbClr val="BE7960"/>
    </a:accent1>
    <a:accent2>
      <a:srgbClr val="CC6600"/>
    </a:accent2>
    <a:accent3>
      <a:srgbClr val="C0AAAA"/>
    </a:accent3>
    <a:accent4>
      <a:srgbClr val="DADADA"/>
    </a:accent4>
    <a:accent5>
      <a:srgbClr val="DBBEB6"/>
    </a:accent5>
    <a:accent6>
      <a:srgbClr val="B95C00"/>
    </a:accent6>
    <a:hlink>
      <a:srgbClr val="FFCC66"/>
    </a:hlink>
    <a:folHlink>
      <a:srgbClr val="CC33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1573</TotalTime>
  <Words>438</Words>
  <Application>Microsoft Office PowerPoint</Application>
  <PresentationFormat>Экран (4:3)</PresentationFormat>
  <Paragraphs>126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Эхо</vt:lpstr>
      <vt:lpstr>Палитра</vt:lpstr>
      <vt:lpstr>Текстура</vt:lpstr>
      <vt:lpstr>Каскад</vt:lpstr>
      <vt:lpstr>Формула</vt:lpstr>
      <vt:lpstr>Тема  урока: «Вычисление площадей плоских фигур с помощью определенного интеграла»</vt:lpstr>
      <vt:lpstr>Вычислите площадь фигуры, ограниченной графиками функций</vt:lpstr>
      <vt:lpstr>Устная работа  1. Выразите с помощью интеграла площади фигур, изображенных на рисунках:</vt:lpstr>
      <vt:lpstr> 2. Вычислите интегралы:</vt:lpstr>
      <vt:lpstr>Немного  истории</vt:lpstr>
      <vt:lpstr>Интеграл в древности</vt:lpstr>
      <vt:lpstr>Исаак Ньютон (1643-1727) </vt:lpstr>
      <vt:lpstr>Лейбниц Готфрид Вильгельм (1646-1716)</vt:lpstr>
      <vt:lpstr>Определенный интеграл</vt:lpstr>
      <vt:lpstr>y = f (x),  y = g (x),  x = a,  x = b,   f(x) &gt; g(x)</vt:lpstr>
      <vt:lpstr>Пример.    Вычислите площадь фигуры,                  ограниченной линиями                   y = x,  y = 5 – x,  x = 1,  x = 2.</vt:lpstr>
      <vt:lpstr>Задание1.   Вычислите площадь фигуры,                   ограниченной линиями  </vt:lpstr>
      <vt:lpstr>Задание 2.  С помощью определенного интеграла записывают формулы для вычисления площадей фигур, заштрихованных на рисунках</vt:lpstr>
      <vt:lpstr>Подберите из данных формул для вычисления площади фигуры ту, которая подходит к одному из шести чертежей.</vt:lpstr>
      <vt:lpstr>Задание 3.   Вычислите площадь фигуры,                    ограниченной  графиком функции                   y = 0,5x2 + 2,  касательной к этому                   графику в точке с абсциссой х  = -2  и                    прямой х = 0.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Пингвин</dc:creator>
  <cp:lastModifiedBy>Home</cp:lastModifiedBy>
  <cp:revision>31</cp:revision>
  <dcterms:created xsi:type="dcterms:W3CDTF">2008-10-02T16:56:34Z</dcterms:created>
  <dcterms:modified xsi:type="dcterms:W3CDTF">2022-01-30T21:24:23Z</dcterms:modified>
</cp:coreProperties>
</file>