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1"/>
  </p:sldMasterIdLst>
  <p:sldIdLst>
    <p:sldId id="256" r:id="rId2"/>
    <p:sldId id="266" r:id="rId3"/>
    <p:sldId id="257" r:id="rId4"/>
    <p:sldId id="262" r:id="rId5"/>
    <p:sldId id="263" r:id="rId6"/>
    <p:sldId id="260" r:id="rId7"/>
  </p:sldIdLst>
  <p:sldSz cx="12192000" cy="6858000"/>
  <p:notesSz cx="6888163" cy="96234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-26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1C12-69ED-4EB7-A731-DFD85A83B6C1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A7BC6BC-7CE3-4FD5-8D57-4388C68AB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327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1C12-69ED-4EB7-A731-DFD85A83B6C1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BC6BC-7CE3-4FD5-8D57-4388C68AB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97628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1C12-69ED-4EB7-A731-DFD85A83B6C1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A7BC6BC-7CE3-4FD5-8D57-4388C68AB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30860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1C12-69ED-4EB7-A731-DFD85A83B6C1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A7BC6BC-7CE3-4FD5-8D57-4388C68AB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82030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1C12-69ED-4EB7-A731-DFD85A83B6C1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A7BC6BC-7CE3-4FD5-8D57-4388C68AB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27593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1C12-69ED-4EB7-A731-DFD85A83B6C1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BC6BC-7CE3-4FD5-8D57-4388C68AB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4713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1C12-69ED-4EB7-A731-DFD85A83B6C1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BC6BC-7CE3-4FD5-8D57-4388C68AB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99411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1C12-69ED-4EB7-A731-DFD85A83B6C1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BC6BC-7CE3-4FD5-8D57-4388C68AB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21968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1C12-69ED-4EB7-A731-DFD85A83B6C1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A7BC6BC-7CE3-4FD5-8D57-4388C68AB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27172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1C12-69ED-4EB7-A731-DFD85A83B6C1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A7BC6BC-7CE3-4FD5-8D57-4388C68AB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48665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1C12-69ED-4EB7-A731-DFD85A83B6C1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A7BC6BC-7CE3-4FD5-8D57-4388C68AB6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18424678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1C12-69ED-4EB7-A731-DFD85A83B6C1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A7BC6BC-7CE3-4FD5-8D57-4388C68AB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905402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1C12-69ED-4EB7-A731-DFD85A83B6C1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A7BC6BC-7CE3-4FD5-8D57-4388C68AB6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768923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1C12-69ED-4EB7-A731-DFD85A83B6C1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A7BC6BC-7CE3-4FD5-8D57-4388C68AB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876133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1C12-69ED-4EB7-A731-DFD85A83B6C1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BC6BC-7CE3-4FD5-8D57-4388C68AB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950112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1C12-69ED-4EB7-A731-DFD85A83B6C1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BC6BC-7CE3-4FD5-8D57-4388C68AB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42208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61C12-69ED-4EB7-A731-DFD85A83B6C1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A7BC6BC-7CE3-4FD5-8D57-4388C68AB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32930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  <p:sldLayoutId id="214748376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943" y="391886"/>
            <a:ext cx="11437257" cy="321015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9943" y="391886"/>
            <a:ext cx="11437257" cy="321015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85217" y="3947885"/>
            <a:ext cx="9782783" cy="2510971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автономное образовательное учреждение среднего профессионального образования Республики Крым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«КЕРЧЕНСКИЙ МЕДИЦИНСКИЙ КОЛЛЕДЖ ИМ. Г.К. ПЕТРОВОЙ»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ПРИЕМНАЯ КОМИССИЯ - АБИТУРИЕНТУ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1406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78495828"/>
              </p:ext>
            </p:extLst>
          </p:nvPr>
        </p:nvGraphicFramePr>
        <p:xfrm>
          <a:off x="668997" y="548680"/>
          <a:ext cx="10972800" cy="23965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25973"/>
                <a:gridCol w="3246827"/>
              </a:tblGrid>
              <a:tr h="23965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СОХРАНЯЯ ЛУЧШИЕ ТРАДИЦИИ И ВНЕДРЯЯ ИННОВАЦИИ,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МЫ ГОТОВИМ ВЫСОКОПРОФЕССИОНАЛЬНЫХ СПЕЦИАЛИСТОВ СРЕДНЕГО МЕДИЦИНСКОГО ЗВЕНА ДЛЯ ЗДРАВООХРАНЕНИЯ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Г. КЕРЧИ, РЕСПУБЛИКИ КРЫМ И ЮЖНОГО ФЕДЕРАЛЬНОГО ОКРУГА, - УСПЕШНЫХ ГРАЖДАН С АКТИВНОЙ ЖИЗНЕННОЙ ПОЗИЦИЕЙ, СПОСОБНЫХ К ЭФФЕКТИВНОЙ ДЕЯТЕЛЬНОСТИ В УСЛОВИЯХ ДИНАМИЧНО МЕНЯЮЩИХСЯ  ПОТРЕБНОСТЕЙ РЫНКА ТРУДА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148" marR="8014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148" marR="80148" marT="0" marB="0"/>
                </a:tc>
              </a:tr>
            </a:tbl>
          </a:graphicData>
        </a:graphic>
      </p:graphicFrame>
      <p:pic>
        <p:nvPicPr>
          <p:cNvPr id="1025" name="Рисунок 2" descr="56d5e5555813feb41df6a869054ff3d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7072" y="548680"/>
            <a:ext cx="2910821" cy="23762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73246093"/>
              </p:ext>
            </p:extLst>
          </p:nvPr>
        </p:nvGraphicFramePr>
        <p:xfrm>
          <a:off x="627374" y="3429001"/>
          <a:ext cx="10978121" cy="28009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0168"/>
                <a:gridCol w="2208245"/>
                <a:gridCol w="1942567"/>
                <a:gridCol w="1828552"/>
                <a:gridCol w="1701489"/>
                <a:gridCol w="1957100"/>
              </a:tblGrid>
              <a:tr h="54673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СВЕДЕНИЯ О РЕАЛИЗАЦИИ ОБРАЗОВАТЕЛЬНЫХ ПРОГРАММ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148" marR="8014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746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КОД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148" marR="801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НАИМНЕНОВАНИЕ ОБРАЗОВАТЕЛЬНОЙ ПРОГРАММЫ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148" marR="801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СРОК ОСВОЕНИЯ ОБРАЗОВАТЕЛЬНОЙ ПРОГРАММЫ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148" marR="801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ФОРМА ОБУЧЕНИЯ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148" marR="801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УРОВЕНЬ ПОДГОТОВКИ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148" marR="801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СРОК ДЕЙСТВИЯ ГОСУДАРСТВЕННОЙ АККРЕДИТАЦИИ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148" marR="80148" marT="0" marB="0" anchor="ctr"/>
                </a:tc>
              </a:tr>
              <a:tr h="145779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НА БАЗЕ ОСНОВНОГО ОБЩЕГО ОБРАЗОВАНИЯ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148" marR="8014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15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34.02.01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148" marR="801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effectLst/>
                        </a:rPr>
                        <a:t>СЕСТРИНСКОЕ ДЕЛО</a:t>
                      </a:r>
                      <a:endParaRPr lang="ru-RU" sz="100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148" marR="801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effectLst/>
                        </a:rPr>
                        <a:t>3 ГОДА 10 МЕСЯЦЕВ</a:t>
                      </a:r>
                      <a:endParaRPr lang="ru-RU" sz="100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148" marR="801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effectLst/>
                        </a:rPr>
                        <a:t>ОЧНАЯ</a:t>
                      </a:r>
                      <a:endParaRPr lang="ru-RU" sz="100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148" marR="801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БАЗОВЫЙ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148" marR="801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ДО 22.05.2023 Г.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148" marR="80148" marT="0" marB="0" anchor="ctr"/>
                </a:tc>
              </a:tr>
              <a:tr h="145779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НА БАЗЕ СРЕДНЕГО ОБЩЕГО ОБРАЗОВАНИЯ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148" marR="8014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15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34.02.01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148" marR="801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effectLst/>
                        </a:rPr>
                        <a:t>СЕСТРИНСКОЕ ДЕЛО</a:t>
                      </a:r>
                      <a:endParaRPr lang="ru-RU" sz="100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148" marR="801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effectLst/>
                        </a:rPr>
                        <a:t>2 ГОДА 10 МЕСЯЦЕВ</a:t>
                      </a:r>
                      <a:endParaRPr lang="ru-RU" sz="100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148" marR="801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effectLst/>
                        </a:rPr>
                        <a:t>ОЧНАЯ</a:t>
                      </a:r>
                      <a:endParaRPr lang="ru-RU" sz="100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148" marR="801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effectLst/>
                        </a:rPr>
                        <a:t>БАЗОВЫЙ</a:t>
                      </a:r>
                      <a:endParaRPr lang="ru-RU" sz="100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148" marR="801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ДО 22.05.2023 Г.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148" marR="80148" marT="0" marB="0" anchor="ctr"/>
                </a:tc>
              </a:tr>
              <a:tr h="2915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31.02.01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148" marR="801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effectLst/>
                        </a:rPr>
                        <a:t>ЛЕЧЕБНОЕ ДЕЛО</a:t>
                      </a:r>
                      <a:endParaRPr lang="ru-RU" sz="100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148" marR="801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effectLst/>
                        </a:rPr>
                        <a:t>3 ГОДА 10 МЕСЯЦЕВ</a:t>
                      </a:r>
                      <a:endParaRPr lang="ru-RU" sz="100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148" marR="801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effectLst/>
                        </a:rPr>
                        <a:t>ОЧНАЯ</a:t>
                      </a:r>
                      <a:endParaRPr lang="ru-RU" sz="100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148" marR="801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effectLst/>
                        </a:rPr>
                        <a:t>УГЛУБЛЕННЫЙ</a:t>
                      </a:r>
                      <a:endParaRPr lang="ru-RU" sz="100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148" marR="801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ДО 22.05.2023 Г.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148" marR="80148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2424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1257" y="215043"/>
            <a:ext cx="11379200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УВАЖАЕМЫЕ АБИТУРИЕНТЫ И РОДИТЕЛИ!</a:t>
            </a:r>
            <a:endParaRPr lang="ru-RU" sz="2800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ПРИЕМНАЯ КОМИССИЯ ГАОУ СПО РК «КЕРЧЕНСКИЙ МЕДИЦИНСКИЙ КОЛЛЕДЖ 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ИМ. Г.К.ПЕТРОВОЙ» НАЧИНАЕТ ПРИЕМ  ДОКУМЕНТОВ 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15 ИЮНЯ </a:t>
            </a:r>
            <a:r>
              <a:rPr lang="ru-RU" sz="32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</a:t>
            </a:r>
            <a:r>
              <a:rPr lang="en-US" sz="32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32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</a:t>
            </a:r>
            <a:endParaRPr lang="ru-RU" sz="3200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ОБРАТИТЕ ВНИМАНИЕ НА ТРЕБУЕМЫЙ ПАКЕТ ДОКУМЕНТОВ, 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КОТОРЫЙ ВЫ ДОЛЖНЫ СОБРАТЬ ДЛЯ ПРЕДОСТАВЛЕНИЯ 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КОЛЛЕДЖ.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b="1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ИТОГИ ЕГЭ (ОГЭ) НЕ УЧИТЫВАЮТСЯ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У НАС РЕЙТИНГ АТТЕСТАТОВ.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ВСЯ ИНФОРМАЦИЯ ПО ПРИЕМУ ДОКУМЕНТОВ РАЗМЕЩЕНА НА САЙТЕ КОЛЛЕЖА – </a:t>
            </a:r>
            <a:r>
              <a:rPr lang="ru-RU" sz="2000" b="1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КЕРЧЕНСКИЙ МЕДИЦИНСКИЙ </a:t>
            </a:r>
            <a:r>
              <a:rPr lang="ru-RU" sz="2000" b="1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КОЛЛЕДЖ (</a:t>
            </a:r>
            <a:r>
              <a:rPr lang="en-US" sz="2000" b="1" u="sn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kerchmcol.tmweb.ru</a:t>
            </a:r>
            <a:r>
              <a:rPr lang="ru-RU" sz="2000" b="1" u="sn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2000" b="1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2000" b="1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РАЗДЕЛ «</a:t>
            </a:r>
            <a:r>
              <a:rPr lang="ru-RU" sz="2000" b="1" u="sn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Абитуриентам</a:t>
            </a:r>
            <a:r>
              <a:rPr lang="ru-RU" sz="2000" b="1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2000" u="sng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ИНТЕРЕСУЮЩИЕ ВАС ВОПРОСЫ ВЫ МОЖЕТЕ ЗАДАТЬ 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ТЕЛ. + 7 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(978</a:t>
            </a: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705-68-34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ИЛИ ПО ЭЛ. АДРЕСУ: </a:t>
            </a:r>
            <a:r>
              <a:rPr lang="en-U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tatjana203@yandex.ru</a:t>
            </a:r>
            <a:endParaRPr lang="ru-RU" sz="2000" b="1" u="sng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04106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Кириловна\Downloads\эмблема передел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009" y="274048"/>
            <a:ext cx="2247089" cy="1953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1099226" y="2272584"/>
            <a:ext cx="10350229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Приглашаем в Керченский медицинский колледж милосердных, трудолюбивых и неравнодушных абитуриентов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ПЕРЕЧЕНЬ ДОКУМЕНТОВ: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Паспорт (оригинал + копия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);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СНИЛС (необходим для заполнения заявления)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Аттестат об образовании (оригинал + копия);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Фото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3х4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4 шт.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Справка формы 086-У (карта прививок, дополнительно справки (можно штампы в форме 086-У)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учете не состоит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врачей: психиатр, нарколог,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дерматовенеролог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фтизиатр;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Приписное свидетельство (для юношей после 11 класса).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25294" y="324836"/>
          <a:ext cx="11293812" cy="7742624"/>
        </p:xfrm>
        <a:graphic>
          <a:graphicData uri="http://schemas.openxmlformats.org/drawingml/2006/table">
            <a:tbl>
              <a:tblPr/>
              <a:tblGrid>
                <a:gridCol w="11157978"/>
                <a:gridCol w="135834"/>
              </a:tblGrid>
              <a:tr h="6319155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Государственное автономное образовательное учреждение среднего профессионального образования Республики 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Крым</a:t>
                      </a:r>
                      <a:r>
                        <a:rPr lang="en-US" sz="1800" b="1" dirty="0" smtClean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«</a:t>
                      </a:r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Керченский медицинский колледж </a:t>
                      </a:r>
                      <a:r>
                        <a:rPr lang="en-US" sz="1800" b="1" dirty="0" smtClean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им</a:t>
                      </a:r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. Г.К.Петровой»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ОБЪЯВЛЯЕТ НАБОР НА 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2022-2023</a:t>
                      </a: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Calibri"/>
                          <a:cs typeface="Times New Roman"/>
                        </a:rPr>
                        <a:t>уч.год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по </a:t>
                      </a: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специальностям:</a:t>
                      </a:r>
                      <a:endParaRPr lang="en-US" sz="18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sng" dirty="0" smtClean="0">
                          <a:latin typeface="Times New Roman"/>
                          <a:ea typeface="Calibri"/>
                          <a:cs typeface="Times New Roman"/>
                        </a:rPr>
                        <a:t>На </a:t>
                      </a:r>
                      <a:r>
                        <a:rPr lang="ru-RU" sz="1600" b="1" u="sng" dirty="0">
                          <a:latin typeface="Times New Roman"/>
                          <a:ea typeface="Calibri"/>
                          <a:cs typeface="Times New Roman"/>
                        </a:rPr>
                        <a:t>базе 9 классов очной формы обучения: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Сестринское дело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 – срок обучения </a:t>
                      </a: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3 года 10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 месяцев;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sng" dirty="0">
                          <a:latin typeface="Times New Roman"/>
                          <a:ea typeface="Calibri"/>
                          <a:cs typeface="Times New Roman"/>
                        </a:rPr>
                        <a:t>На базе 11 классов очной формы обучения: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Лечебное дело 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– срок обучения – </a:t>
                      </a: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3 года 10 месяцев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;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Сестринское дело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 – срок обучения </a:t>
                      </a: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2 года 10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месяцев.</a:t>
                      </a:r>
                      <a:endParaRPr lang="en-US" sz="16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Зачисление</a:t>
                      </a:r>
                      <a:r>
                        <a:rPr lang="ru-RU" sz="16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проводится на </a:t>
                      </a:r>
                      <a:r>
                        <a:rPr lang="ru-RU" sz="1600" b="1" u="sng" baseline="0" dirty="0" smtClean="0">
                          <a:latin typeface="Times New Roman"/>
                          <a:ea typeface="Calibri"/>
                          <a:cs typeface="Times New Roman"/>
                        </a:rPr>
                        <a:t>основании среднего балла аттестата </a:t>
                      </a:r>
                      <a:r>
                        <a:rPr lang="ru-RU" sz="16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и успешного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Прохождения  психологического тестирования (ЕГЭ не требуется)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217" marR="552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217" marR="552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346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17" marR="5521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217" marR="5521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3554" name="Рисунок 28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4240" y="1108952"/>
            <a:ext cx="3155875" cy="3978613"/>
          </a:xfrm>
          <a:prstGeom prst="rect">
            <a:avLst/>
          </a:prstGeom>
          <a:noFill/>
        </p:spPr>
      </p:pic>
      <p:pic>
        <p:nvPicPr>
          <p:cNvPr id="23553" name="Рисунок 29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6774" y="3607597"/>
            <a:ext cx="4746761" cy="2871025"/>
          </a:xfrm>
          <a:prstGeom prst="rect">
            <a:avLst/>
          </a:prstGeom>
          <a:noFill/>
        </p:spPr>
      </p:pic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5243208" y="5594800"/>
            <a:ext cx="632297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Наш адрес: Республика Крым г. Керчь, ул. Ж.Дудник, 11 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(остановка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Гор.больница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№ 1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e-mail: med-u@bk.ru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246744"/>
            <a:ext cx="10641012" cy="93524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 НЕ ТЕРПИТ ДИЛЕТАНСТВА. СЛУЖИТЬ ЕЙ – ЗНАЧИТ ПОСВЯТИТЬ СЕБЯ ЕЙ ЦЕЛИКОМ! БЕЗ ОСТАТКА!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t="27634"/>
          <a:stretch/>
        </p:blipFill>
        <p:spPr>
          <a:xfrm>
            <a:off x="1727200" y="1181993"/>
            <a:ext cx="8621486" cy="4156749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67543" y="5447349"/>
            <a:ext cx="8926285" cy="870856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– УЖЕ СТУДЕНТЫ!  А ТЫ?</a:t>
            </a:r>
            <a:endParaRPr lang="ru-RU" sz="4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756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254</TotalTime>
  <Words>445</Words>
  <Application>Microsoft Office PowerPoint</Application>
  <PresentationFormat>Произвольный</PresentationFormat>
  <Paragraphs>74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Легкий дым</vt:lpstr>
      <vt:lpstr>Слайд 1</vt:lpstr>
      <vt:lpstr>Слайд 2</vt:lpstr>
      <vt:lpstr>Слайд 3</vt:lpstr>
      <vt:lpstr>Слайд 4</vt:lpstr>
      <vt:lpstr>Слайд 5</vt:lpstr>
      <vt:lpstr>МЕДИЦИНА НЕ ТЕРПИТ ДИЛЕТАНСТВА. СЛУЖИТЬ ЕЙ – ЗНАЧИТ ПОСВЯТИТЬ СЕБЯ ЕЙ ЦЕЛИКОМ! БЕЗ ОСТАТКА!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-</dc:creator>
  <cp:lastModifiedBy>Admin</cp:lastModifiedBy>
  <cp:revision>26</cp:revision>
  <dcterms:created xsi:type="dcterms:W3CDTF">2020-05-14T11:35:20Z</dcterms:created>
  <dcterms:modified xsi:type="dcterms:W3CDTF">2022-03-24T11:33:34Z</dcterms:modified>
</cp:coreProperties>
</file>