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73" r:id="rId5"/>
    <p:sldId id="279" r:id="rId6"/>
    <p:sldId id="280" r:id="rId7"/>
    <p:sldId id="278" r:id="rId8"/>
    <p:sldId id="281" r:id="rId9"/>
    <p:sldId id="282" r:id="rId10"/>
    <p:sldId id="275" r:id="rId11"/>
    <p:sldId id="276" r:id="rId12"/>
    <p:sldId id="277" r:id="rId13"/>
    <p:sldId id="283" r:id="rId14"/>
    <p:sldId id="284" r:id="rId15"/>
    <p:sldId id="285" r:id="rId16"/>
    <p:sldId id="286" r:id="rId17"/>
    <p:sldId id="287" r:id="rId18"/>
    <p:sldId id="288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FEBE"/>
    <a:srgbClr val="FCD0D0"/>
    <a:srgbClr val="8C03C3"/>
    <a:srgbClr val="A66BD3"/>
    <a:srgbClr val="FAA4A4"/>
    <a:srgbClr val="F4F6D8"/>
    <a:srgbClr val="8BEFFD"/>
    <a:srgbClr val="FF0000"/>
    <a:srgbClr val="C6E6A2"/>
    <a:srgbClr val="FC646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73FC-9D6E-43CD-AC06-7B07024DA82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216B5-987F-40F8-9DC8-8A1C2A6A9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3888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73FC-9D6E-43CD-AC06-7B07024DA82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216B5-987F-40F8-9DC8-8A1C2A6A9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9161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73FC-9D6E-43CD-AC06-7B07024DA82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216B5-987F-40F8-9DC8-8A1C2A6A9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945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73FC-9D6E-43CD-AC06-7B07024DA82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216B5-987F-40F8-9DC8-8A1C2A6A9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300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73FC-9D6E-43CD-AC06-7B07024DA82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216B5-987F-40F8-9DC8-8A1C2A6A9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3601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73FC-9D6E-43CD-AC06-7B07024DA82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216B5-987F-40F8-9DC8-8A1C2A6A9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8298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73FC-9D6E-43CD-AC06-7B07024DA82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216B5-987F-40F8-9DC8-8A1C2A6A9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9199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73FC-9D6E-43CD-AC06-7B07024DA82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216B5-987F-40F8-9DC8-8A1C2A6A9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1808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73FC-9D6E-43CD-AC06-7B07024DA82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216B5-987F-40F8-9DC8-8A1C2A6A9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365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73FC-9D6E-43CD-AC06-7B07024DA82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216B5-987F-40F8-9DC8-8A1C2A6A9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7341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73FC-9D6E-43CD-AC06-7B07024DA82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216B5-987F-40F8-9DC8-8A1C2A6A9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7026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C73FC-9D6E-43CD-AC06-7B07024DA82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216B5-987F-40F8-9DC8-8A1C2A6A9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934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30173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3142" y="444137"/>
            <a:ext cx="4741817" cy="2197505"/>
          </a:xfrm>
          <a:solidFill>
            <a:schemeClr val="accent2">
              <a:lumMod val="20000"/>
              <a:lumOff val="80000"/>
            </a:schemeClr>
          </a:solidFill>
          <a:ln w="76200">
            <a:solidFill>
              <a:srgbClr val="FC6464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Многогранники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10 </a:t>
            </a:r>
            <a:r>
              <a:rPr lang="ru-RU" b="1" dirty="0" smtClean="0"/>
              <a:t>класс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47843" y="276897"/>
            <a:ext cx="3142444" cy="40826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97" r="13446"/>
          <a:stretch/>
        </p:blipFill>
        <p:spPr>
          <a:xfrm>
            <a:off x="4491328" y="2369713"/>
            <a:ext cx="3769609" cy="44882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48394" y="4250028"/>
            <a:ext cx="3047619" cy="27238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943" y="4503850"/>
            <a:ext cx="3274805" cy="2354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772255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9738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35716" y="141671"/>
            <a:ext cx="11556379" cy="676140"/>
          </a:xfrm>
          <a:solidFill>
            <a:schemeClr val="accent1">
              <a:lumMod val="50000"/>
            </a:schemeClr>
          </a:solidFill>
          <a:ln w="38100">
            <a:solidFill>
              <a:srgbClr val="00B0F0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Пирамида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16" y="1072390"/>
            <a:ext cx="11358301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Многогранник, составленный из </a:t>
            </a:r>
            <a:r>
              <a:rPr lang="en-US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n</a:t>
            </a:r>
            <a:r>
              <a:rPr lang="ru-RU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–угольника и </a:t>
            </a:r>
            <a:r>
              <a:rPr lang="en-US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n </a:t>
            </a:r>
            <a:r>
              <a:rPr lang="ru-RU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треугольников, называется </a:t>
            </a:r>
            <a:r>
              <a:rPr lang="ru-RU" sz="32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пирамидой.</a:t>
            </a:r>
            <a:endParaRPr lang="ru-RU" sz="32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97" r="13076"/>
          <a:stretch/>
        </p:blipFill>
        <p:spPr>
          <a:xfrm>
            <a:off x="7984903" y="2390580"/>
            <a:ext cx="3709115" cy="30008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2843" y="2273120"/>
            <a:ext cx="3295897" cy="33291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1583" y="2275121"/>
            <a:ext cx="4243320" cy="319812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5727" y="5485846"/>
            <a:ext cx="35958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Bahnschrift SemiBold Condensed" panose="020B0502040204020203" pitchFamily="34" charset="0"/>
              </a:rPr>
              <a:t>Треугольная пирамида –</a:t>
            </a:r>
          </a:p>
          <a:p>
            <a:pPr algn="ctr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Bahnschrift SemiBold Condensed" panose="020B0502040204020203" pitchFamily="34" charset="0"/>
              </a:rPr>
              <a:t>Тетраэдр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7251" y="5842310"/>
            <a:ext cx="4115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Bahnschrift SemiBold Condensed" panose="020B0502040204020203" pitchFamily="34" charset="0"/>
              </a:rPr>
              <a:t>Четырехугольная пирамида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92492" y="5878826"/>
            <a:ext cx="3783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Bahnschrift SemiBold Condensed" panose="020B0502040204020203" pitchFamily="34" charset="0"/>
              </a:rPr>
              <a:t>Шестиугольная пирамида</a:t>
            </a:r>
          </a:p>
        </p:txBody>
      </p:sp>
    </p:spTree>
    <p:extLst>
      <p:ext uri="{BB962C8B-B14F-4D97-AF65-F5344CB8AC3E}">
        <p14:creationId xmlns:p14="http://schemas.microsoft.com/office/powerpoint/2010/main" xmlns="" val="371595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35715" y="160993"/>
            <a:ext cx="11556379" cy="676140"/>
          </a:xfrm>
          <a:solidFill>
            <a:schemeClr val="accent1">
              <a:lumMod val="50000"/>
            </a:schemeClr>
          </a:solidFill>
          <a:ln w="38100">
            <a:solidFill>
              <a:srgbClr val="00B0F0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Элементы пирамиды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55"/>
          <a:stretch/>
        </p:blipFill>
        <p:spPr>
          <a:xfrm>
            <a:off x="335715" y="959482"/>
            <a:ext cx="11556379" cy="5776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060620" y="1635617"/>
            <a:ext cx="206062" cy="154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877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3487" y="339905"/>
            <a:ext cx="11114468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Площадью полной поверхности пирамиды </a:t>
            </a:r>
            <a:r>
              <a:rPr lang="ru-RU" sz="360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называется сумма площадей всех граней (т.е. основания и боковых граней). </a:t>
            </a:r>
            <a:endParaRPr lang="ru-RU" sz="3600" b="1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S</a:t>
            </a:r>
            <a:r>
              <a:rPr lang="ru-RU" sz="3600" b="1" dirty="0" err="1" smtClean="0">
                <a:solidFill>
                  <a:srgbClr val="002060"/>
                </a:solidFill>
                <a:latin typeface="Arial" panose="020B0604020202020204" pitchFamily="34" charset="0"/>
              </a:rPr>
              <a:t>полн</a:t>
            </a:r>
            <a:r>
              <a:rPr lang="ru-RU" sz="3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 = </a:t>
            </a:r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S</a:t>
            </a:r>
            <a:r>
              <a:rPr lang="ru-RU" sz="3600" b="1" dirty="0" err="1" smtClean="0">
                <a:solidFill>
                  <a:srgbClr val="002060"/>
                </a:solidFill>
                <a:latin typeface="Arial" panose="020B0604020202020204" pitchFamily="34" charset="0"/>
              </a:rPr>
              <a:t>осн</a:t>
            </a:r>
            <a:r>
              <a:rPr lang="ru-RU" sz="3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 + </a:t>
            </a:r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S</a:t>
            </a:r>
            <a:r>
              <a:rPr lang="ru-RU" sz="3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бок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6740" y="3668664"/>
            <a:ext cx="6143223" cy="21852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Bahnschrift SemiLight" panose="020B0502040204020203" pitchFamily="34" charset="0"/>
                <a:ea typeface="Calibri" panose="020F0502020204030204" pitchFamily="34" charset="0"/>
              </a:rPr>
              <a:t>Площадью боковой поверхности пирамиды </a:t>
            </a:r>
            <a:r>
              <a:rPr lang="ru-RU" sz="320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называется сумма площадей её боковых граней.</a:t>
            </a:r>
            <a:endParaRPr lang="ru-RU" sz="3200" b="1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6703" y="2859110"/>
            <a:ext cx="4162463" cy="3400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44665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0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35715" y="160993"/>
            <a:ext cx="11556379" cy="676140"/>
          </a:xfr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Правильная пирамида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54394" y="1462956"/>
            <a:ext cx="6337700" cy="5078313"/>
          </a:xfrm>
          <a:prstGeom prst="rect">
            <a:avLst/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Пирамида называется </a:t>
            </a:r>
            <a:r>
              <a:rPr lang="ru-RU" sz="3600" b="1" i="1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правильной</a:t>
            </a:r>
            <a:r>
              <a:rPr lang="ru-RU" sz="3600" b="1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, если её основание – правильный многоугольник, а отрезок, соединяющий вершину пирамиды с центром основания, является её </a:t>
            </a:r>
            <a:r>
              <a:rPr lang="ru-RU" sz="3600" b="1" i="1" dirty="0" smtClean="0">
                <a:solidFill>
                  <a:srgbClr val="C0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высотой 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3799" y="1043198"/>
            <a:ext cx="4842456" cy="56087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4500" b="89667" l="9000" r="50125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49" t="24479" r="49718" b="10394"/>
          <a:stretch/>
        </p:blipFill>
        <p:spPr>
          <a:xfrm>
            <a:off x="607599" y="1308410"/>
            <a:ext cx="4234857" cy="5078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22062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5241" y="261701"/>
            <a:ext cx="11114468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Площадью боковой поверхности правильной пирамиды </a:t>
            </a:r>
            <a:r>
              <a:rPr lang="ru-RU" sz="3200" b="1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равна половине произведения периметра основания на апофему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3587" y="4559544"/>
            <a:ext cx="5844864" cy="2123658"/>
          </a:xfrm>
          <a:prstGeom prst="rect">
            <a:avLst/>
          </a:prstGeom>
          <a:solidFill>
            <a:srgbClr val="C6FEBE"/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050"/>
              </a:spcBef>
              <a:spcAft>
                <a:spcPts val="1050"/>
              </a:spcAft>
            </a:pPr>
            <a:r>
              <a:rPr lang="ru-RU" sz="32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Высота боковой грани правильной пирамиды, проведенная из ее вершины, называется  </a:t>
            </a:r>
            <a:r>
              <a:rPr lang="ru-RU" sz="3600" b="1" dirty="0" smtClean="0">
                <a:solidFill>
                  <a:srgbClr val="FF000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АПОФЕМОЙ</a:t>
            </a:r>
            <a:endParaRPr lang="ru-RU" sz="3600" b="1" dirty="0">
              <a:solidFill>
                <a:srgbClr val="FF0000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Прямоугольник 5"/>
              <p:cNvSpPr/>
              <p:nvPr/>
            </p:nvSpPr>
            <p:spPr>
              <a:xfrm>
                <a:off x="1096312" y="2007885"/>
                <a:ext cx="4402429" cy="80131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ru-RU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бок =</a:t>
                </a:r>
                <a:r>
                  <a:rPr lang="en-US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32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ru-RU" sz="32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𝑷</m:t>
                    </m:r>
                    <m:r>
                      <a:rPr lang="en-US" sz="32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32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𝒉</m:t>
                    </m:r>
                  </m:oMath>
                </a14:m>
                <a:endParaRPr lang="ru-RU" sz="32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6312" y="2007885"/>
                <a:ext cx="4402429" cy="801310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b="-5674"/>
                </a:stretch>
              </a:blipFill>
              <a:ln w="571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747" t="11508" r="10634" b="10537"/>
          <a:stretch/>
        </p:blipFill>
        <p:spPr>
          <a:xfrm>
            <a:off x="7085647" y="2272106"/>
            <a:ext cx="4293910" cy="39342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340180" y="2678806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7756" y="3035474"/>
            <a:ext cx="5019542" cy="12977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050"/>
              </a:spcBef>
              <a:spcAft>
                <a:spcPts val="1050"/>
              </a:spcAft>
            </a:pPr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периметр основания, </a:t>
            </a:r>
          </a:p>
          <a:p>
            <a:pPr algn="ctr">
              <a:spcBef>
                <a:spcPts val="1050"/>
              </a:spcBef>
              <a:spcAft>
                <a:spcPts val="1050"/>
              </a:spcAft>
            </a:pP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РМ </a:t>
            </a:r>
            <a:r>
              <a:rPr lang="ru-RU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апофема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5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35715" y="160993"/>
            <a:ext cx="11556379" cy="676140"/>
          </a:xfr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Усеченная пирамида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809" y="1306555"/>
            <a:ext cx="4287568" cy="49529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5460642" y="1520883"/>
            <a:ext cx="6431452" cy="4524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07950">
            <a:solidFill>
              <a:srgbClr val="8C03C3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Многогранник, гранями которого являются </a:t>
            </a:r>
            <a:r>
              <a:rPr lang="en-US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n</a:t>
            </a:r>
            <a:r>
              <a:rPr lang="ru-RU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–угольники (нижнее и верхнее основания), расположенные в параллельных плоскостях,  и </a:t>
            </a:r>
            <a:r>
              <a:rPr lang="en-US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n </a:t>
            </a:r>
            <a:r>
              <a:rPr lang="ru-RU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четырёхугольников (боковые грани), называется</a:t>
            </a:r>
            <a:r>
              <a:rPr lang="ru-RU" sz="36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6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усечённой пирамидой.</a:t>
            </a:r>
            <a:endParaRPr lang="ru-RU" sz="60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539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utout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312203" cy="685800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35715" y="160993"/>
            <a:ext cx="11556379" cy="676140"/>
          </a:xfr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Усеченная пирамида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1530" y="1154517"/>
            <a:ext cx="4340564" cy="4604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077900" y="4039050"/>
            <a:ext cx="5844864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050"/>
              </a:spcBef>
              <a:spcAft>
                <a:spcPts val="1050"/>
              </a:spcAft>
            </a:pPr>
            <a:r>
              <a:rPr lang="ru-RU" sz="32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Отрезки А</a:t>
            </a:r>
            <a:r>
              <a:rPr lang="ru-RU" sz="16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1</a:t>
            </a:r>
            <a:r>
              <a:rPr lang="ru-RU" sz="24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 </a:t>
            </a:r>
            <a:r>
              <a:rPr lang="ru-RU" sz="28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В</a:t>
            </a:r>
            <a:r>
              <a:rPr lang="ru-RU" sz="16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1, </a:t>
            </a:r>
            <a:r>
              <a:rPr lang="ru-RU" sz="28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 А</a:t>
            </a:r>
            <a:r>
              <a:rPr lang="ru-RU" sz="16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2 </a:t>
            </a:r>
            <a:r>
              <a:rPr lang="ru-RU" sz="28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В</a:t>
            </a:r>
            <a:r>
              <a:rPr lang="ru-RU" sz="16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2, …..</a:t>
            </a:r>
            <a:r>
              <a:rPr lang="en-US" sz="2800" b="1" dirty="0" smtClean="0">
                <a:latin typeface="Monotype Corsiva" panose="03010101010201010101" pitchFamily="66" charset="0"/>
                <a:ea typeface="Times New Roman" panose="02020603050405020304" pitchFamily="18" charset="0"/>
              </a:rPr>
              <a:t>A</a:t>
            </a:r>
            <a:r>
              <a:rPr lang="en-US" sz="1600" b="1" dirty="0" smtClean="0">
                <a:latin typeface="Monotype Corsiva" panose="03010101010201010101" pitchFamily="66" charset="0"/>
                <a:ea typeface="Times New Roman" panose="02020603050405020304" pitchFamily="18" charset="0"/>
              </a:rPr>
              <a:t>n </a:t>
            </a:r>
            <a:r>
              <a:rPr lang="en-US" sz="2800" b="1" dirty="0" err="1" smtClean="0">
                <a:latin typeface="Monotype Corsiva" panose="03010101010201010101" pitchFamily="66" charset="0"/>
                <a:ea typeface="Times New Roman" panose="02020603050405020304" pitchFamily="18" charset="0"/>
              </a:rPr>
              <a:t>B</a:t>
            </a:r>
            <a:r>
              <a:rPr lang="en-US" sz="1600" b="1" dirty="0" err="1" smtClean="0">
                <a:latin typeface="Monotype Corsiva" panose="03010101010201010101" pitchFamily="66" charset="0"/>
                <a:ea typeface="Times New Roman" panose="02020603050405020304" pitchFamily="18" charset="0"/>
              </a:rPr>
              <a:t>n</a:t>
            </a:r>
            <a:r>
              <a:rPr lang="en-US" sz="1600" b="1" dirty="0" smtClean="0">
                <a:latin typeface="Monotype Corsiva" panose="03010101010201010101" pitchFamily="66" charset="0"/>
                <a:ea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Monotype Corsiva" panose="03010101010201010101" pitchFamily="66" charset="0"/>
                <a:ea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Monotype Corsiva" panose="03010101010201010101" pitchFamily="66" charset="0"/>
                <a:ea typeface="Times New Roman" panose="02020603050405020304" pitchFamily="18" charset="0"/>
              </a:rPr>
              <a:t>называются боковыми </a:t>
            </a: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рёбрами усечённой пирамиды</a:t>
            </a:r>
            <a:r>
              <a:rPr lang="ru-RU" sz="1600" b="1" dirty="0" smtClean="0">
                <a:solidFill>
                  <a:srgbClr val="FF000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      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 </a:t>
            </a:r>
            <a:endParaRPr lang="ru-RU" sz="3600" b="1" dirty="0">
              <a:solidFill>
                <a:srgbClr val="FF0000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1129" y="1184146"/>
            <a:ext cx="6815072" cy="20621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050"/>
              </a:spcBef>
              <a:spcAft>
                <a:spcPts val="1050"/>
              </a:spcAft>
            </a:pPr>
            <a:r>
              <a:rPr lang="ru-RU" sz="32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Перпендикуляр, проведенный из какой – нибудь точки одного основания к плоскости другого основания, называется 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высотой усечённой пирамиды</a:t>
            </a:r>
            <a:endParaRPr lang="ru-RU" sz="3600" b="1" dirty="0">
              <a:solidFill>
                <a:srgbClr val="FF0000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74984" y="5985185"/>
            <a:ext cx="8594503" cy="646331"/>
          </a:xfrm>
          <a:prstGeom prst="rect">
            <a:avLst/>
          </a:prstGeom>
          <a:solidFill>
            <a:srgbClr val="C6FEBE"/>
          </a:solidFill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050"/>
              </a:spcBef>
              <a:spcAft>
                <a:spcPts val="1050"/>
              </a:spcAft>
            </a:pPr>
            <a:r>
              <a:rPr lang="ru-RU" sz="36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Боковые грани усечённой пирамиды- трапеции</a:t>
            </a:r>
            <a:endParaRPr lang="ru-RU" sz="3600" b="1" dirty="0">
              <a:solidFill>
                <a:srgbClr val="FF0000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129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35715" y="160993"/>
            <a:ext cx="11556379" cy="676140"/>
          </a:xfr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Правильная усеченная пирамида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15" y="998126"/>
            <a:ext cx="6337700" cy="3046988"/>
          </a:xfrm>
          <a:prstGeom prst="rect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Усеченная пирамида называется </a:t>
            </a:r>
            <a:r>
              <a:rPr lang="ru-RU" sz="3200" b="1" i="1" dirty="0" smtClean="0">
                <a:solidFill>
                  <a:srgbClr val="FF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правильной, </a:t>
            </a:r>
            <a:r>
              <a:rPr lang="ru-RU" sz="3200" b="1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если она получена сечением правильной пирамиды плоскостью, параллельной основанию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98902" y="998126"/>
            <a:ext cx="4493192" cy="3046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050"/>
              </a:spcBef>
              <a:spcAft>
                <a:spcPts val="1050"/>
              </a:spcAft>
            </a:pPr>
            <a:r>
              <a:rPr lang="ru-RU" sz="32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Основания правильной усечённой пирамиды – правильные многоугольники, а боковые грани – равнобедренные трапеции</a:t>
            </a:r>
            <a:endParaRPr lang="ru-RU" sz="3600" b="1" dirty="0">
              <a:solidFill>
                <a:srgbClr val="FF0000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817" r="11174" b="13427"/>
          <a:stretch/>
        </p:blipFill>
        <p:spPr>
          <a:xfrm>
            <a:off x="1863051" y="4206107"/>
            <a:ext cx="8122276" cy="2511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3177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Прямоугольник 3"/>
              <p:cNvSpPr/>
              <p:nvPr/>
            </p:nvSpPr>
            <p:spPr>
              <a:xfrm>
                <a:off x="4687909" y="438770"/>
                <a:ext cx="7289442" cy="357142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57150">
                <a:solidFill>
                  <a:schemeClr val="accent6">
                    <a:lumMod val="75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3600" b="1" i="1" dirty="0" smtClean="0">
                    <a:solidFill>
                      <a:srgbClr val="FF0000"/>
                    </a:solidFill>
                    <a:effectLst/>
                    <a:latin typeface="Bahnschrift SemiLight" panose="020B0502040204020203" pitchFamily="34" charset="0"/>
                    <a:ea typeface="Calibri" panose="020F0502020204030204" pitchFamily="34" charset="0"/>
                  </a:rPr>
                  <a:t>Площадь боковой поверхности правильной усечённой пирамиды </a:t>
                </a:r>
                <a:r>
                  <a:rPr lang="ru-RU" sz="3600" b="1" dirty="0" smtClean="0">
                    <a:effectLst/>
                    <a:latin typeface="Bahnschrift SemiLight" panose="020B0502040204020203" pitchFamily="34" charset="0"/>
                    <a:ea typeface="Calibri" panose="020F0502020204030204" pitchFamily="34" charset="0"/>
                  </a:rPr>
                  <a:t>равна произведению полусуммы периметров основани</a:t>
                </a:r>
                <a:r>
                  <a:rPr lang="ru-RU" sz="3600" b="1" dirty="0" smtClean="0">
                    <a:latin typeface="Bahnschrift SemiLight" panose="020B0502040204020203" pitchFamily="34" charset="0"/>
                    <a:ea typeface="Calibri" panose="020F0502020204030204" pitchFamily="34" charset="0"/>
                  </a:rPr>
                  <a:t>й на апофему</a:t>
                </a:r>
                <a:endParaRPr lang="ru-RU" sz="3200" dirty="0" smtClean="0">
                  <a:effectLst/>
                  <a:latin typeface="Arial" panose="020B0604020202020204" pitchFamily="34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en-US" sz="3200" b="1" dirty="0">
                    <a:solidFill>
                      <a:srgbClr val="002060"/>
                    </a:solidFill>
                    <a:latin typeface="Arial" panose="020B0604020202020204" pitchFamily="34" charset="0"/>
                  </a:rPr>
                  <a:t>S</a:t>
                </a:r>
                <a:r>
                  <a:rPr lang="ru-RU" sz="3200" b="1" dirty="0" smtClean="0">
                    <a:solidFill>
                      <a:srgbClr val="002060"/>
                    </a:solidFill>
                    <a:latin typeface="Arial" panose="020B0604020202020204" pitchFamily="34" charset="0"/>
                  </a:rPr>
                  <a:t>бок =</a:t>
                </a:r>
                <a:r>
                  <a:rPr lang="en-US" sz="3200" b="1" dirty="0" smtClean="0">
                    <a:solidFill>
                      <a:srgbClr val="002060"/>
                    </a:solidFill>
                    <a:latin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32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32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3200" b="1" dirty="0" smtClean="0">
                    <a:solidFill>
                      <a:srgbClr val="00206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ru-RU" sz="3200" b="1" dirty="0" smtClean="0">
                    <a:solidFill>
                      <a:srgbClr val="002060"/>
                    </a:solidFill>
                    <a:latin typeface="Arial" panose="020B0604020202020204" pitchFamily="34" charset="0"/>
                  </a:rPr>
                  <a:t>(</a:t>
                </a:r>
                <a:r>
                  <a:rPr lang="en-US" sz="3200" b="1" dirty="0" smtClean="0">
                    <a:solidFill>
                      <a:srgbClr val="002060"/>
                    </a:solidFill>
                    <a:latin typeface="Arial" panose="020B0604020202020204" pitchFamily="34" charset="0"/>
                  </a:rPr>
                  <a:t> P</a:t>
                </a:r>
                <a:r>
                  <a:rPr lang="en-US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</a:rPr>
                  <a:t> 1 </a:t>
                </a:r>
                <a:r>
                  <a:rPr lang="en-US" sz="3200" b="1" dirty="0" smtClean="0">
                    <a:solidFill>
                      <a:srgbClr val="002060"/>
                    </a:solidFill>
                    <a:latin typeface="Arial" panose="020B0604020202020204" pitchFamily="34" charset="0"/>
                  </a:rPr>
                  <a:t> + P</a:t>
                </a:r>
                <a:r>
                  <a:rPr lang="en-US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</a:rPr>
                  <a:t>2 </a:t>
                </a:r>
                <a:r>
                  <a:rPr lang="en-US" sz="3200" b="1" dirty="0" smtClean="0">
                    <a:solidFill>
                      <a:srgbClr val="002060"/>
                    </a:solidFill>
                    <a:latin typeface="Arial" panose="020B0604020202020204" pitchFamily="34" charset="0"/>
                  </a:rPr>
                  <a:t> )</a:t>
                </a:r>
                <a:r>
                  <a:rPr lang="en-US" sz="1400" b="1" dirty="0" smtClean="0">
                    <a:solidFill>
                      <a:srgbClr val="002060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sz="3200" b="1" dirty="0" smtClean="0">
                    <a:solidFill>
                      <a:srgbClr val="002060"/>
                    </a:solidFill>
                    <a:latin typeface="Arial" panose="020B0604020202020204" pitchFamily="34" charset="0"/>
                  </a:rPr>
                  <a:t> h</a:t>
                </a:r>
                <a:endParaRPr lang="ru-RU" sz="3200" b="1" dirty="0">
                  <a:solidFill>
                    <a:srgbClr val="002060"/>
                  </a:solidFill>
                </a:endParaRPr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7909" y="438770"/>
                <a:ext cx="7289442" cy="3571427"/>
              </a:xfrm>
              <a:prstGeom prst="rect">
                <a:avLst/>
              </a:prstGeom>
              <a:blipFill rotWithShape="0">
                <a:blip r:embed="rId2" cstate="print"/>
                <a:stretch>
                  <a:fillRect l="-332" t="-2017" r="-1743" b="-672"/>
                </a:stretch>
              </a:blipFill>
              <a:ln w="57150"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Скругленный прямоугольник 6"/>
          <p:cNvSpPr/>
          <p:nvPr/>
        </p:nvSpPr>
        <p:spPr>
          <a:xfrm>
            <a:off x="6104585" y="4568341"/>
            <a:ext cx="5022762" cy="15969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i="1" dirty="0" smtClean="0"/>
              <a:t>Апофема правильной усечённой пирамиды</a:t>
            </a:r>
            <a:endParaRPr lang="ru-RU" sz="3600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68964"/>
            <a:ext cx="5254581" cy="5797647"/>
          </a:xfrm>
          <a:prstGeom prst="rect">
            <a:avLst/>
          </a:prstGeom>
        </p:spPr>
      </p:pic>
      <p:sp>
        <p:nvSpPr>
          <p:cNvPr id="11" name="Стрелка влево 10"/>
          <p:cNvSpPr/>
          <p:nvPr/>
        </p:nvSpPr>
        <p:spPr>
          <a:xfrm rot="1399152">
            <a:off x="3457977" y="4291445"/>
            <a:ext cx="2459865" cy="553792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C6FE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603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371001" y="933714"/>
            <a:ext cx="11408536" cy="2067059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080" y="90156"/>
            <a:ext cx="11556379" cy="676140"/>
          </a:xfrm>
          <a:solidFill>
            <a:schemeClr val="accent1">
              <a:lumMod val="50000"/>
            </a:schemeClr>
          </a:solidFill>
          <a:ln w="38100">
            <a:solidFill>
              <a:srgbClr val="00B0F0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Что такое многогранник?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1845" y="1097919"/>
            <a:ext cx="10275196" cy="1738648"/>
          </a:xfr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Поверхность, 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составленную из многоугольников и ограничивающую некоторое геометрическое тело, называют </a:t>
            </a:r>
            <a:r>
              <a:rPr lang="ru-RU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многогранной поверхностью или многогранником. </a:t>
            </a:r>
            <a:endParaRPr lang="ru-RU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8655" y="3142441"/>
            <a:ext cx="6993228" cy="57311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Примеры многогранников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683" y="3184295"/>
            <a:ext cx="3129572" cy="31295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98380" y="6049836"/>
            <a:ext cx="16161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Bahnschrift SemiBold Condensed" panose="020B0502040204020203" pitchFamily="34" charset="0"/>
              </a:rPr>
              <a:t>Тетраэдр</a:t>
            </a:r>
            <a:endParaRPr lang="ru-RU" sz="3600" dirty="0">
              <a:solidFill>
                <a:srgbClr val="FF0000"/>
              </a:solidFill>
              <a:latin typeface="Bahnschrift SemiBold Condensed" panose="020B0502040204020203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0440" y="3768496"/>
            <a:ext cx="2698678" cy="234956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809443" y="5877416"/>
            <a:ext cx="27943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Bahnschrift SemiBold Condensed" panose="020B0502040204020203" pitchFamily="34" charset="0"/>
              </a:rPr>
              <a:t>Параллелепипед</a:t>
            </a:r>
            <a:endParaRPr lang="ru-RU" sz="3600" dirty="0">
              <a:solidFill>
                <a:srgbClr val="FF0000"/>
              </a:solidFill>
              <a:latin typeface="Bahnschrift SemiBold Condensed" panose="020B0502040204020203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48229" y="3502458"/>
            <a:ext cx="2743193" cy="274319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0376773" y="5794898"/>
            <a:ext cx="1476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Bahnschrift SemiBold Condensed" panose="020B0502040204020203" pitchFamily="34" charset="0"/>
              </a:rPr>
              <a:t>Октаэдр</a:t>
            </a:r>
            <a:endParaRPr lang="ru-RU" sz="3600" dirty="0">
              <a:solidFill>
                <a:srgbClr val="FF0000"/>
              </a:solidFill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6330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83" y="0"/>
            <a:ext cx="12192000" cy="6858000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5550794" y="2217104"/>
            <a:ext cx="6096000" cy="1569660"/>
          </a:xfrm>
          <a:prstGeom prst="rect">
            <a:avLst/>
          </a:prstGeom>
          <a:ln w="76200">
            <a:solidFill>
              <a:srgbClr val="FFC000"/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2400" dirty="0" smtClean="0"/>
              <a:t>Стороны граней называются </a:t>
            </a:r>
            <a:r>
              <a:rPr lang="ru-RU" sz="2400" b="1" dirty="0" smtClean="0">
                <a:solidFill>
                  <a:srgbClr val="FF0000"/>
                </a:solidFill>
              </a:rPr>
              <a:t>рёбрами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(AD, DC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, перечислите остальные),</a:t>
            </a:r>
            <a:r>
              <a:rPr lang="ru-RU" sz="2400" dirty="0" smtClean="0"/>
              <a:t> а концы рёбер – </a:t>
            </a:r>
            <a:r>
              <a:rPr lang="ru-RU" sz="2400" b="1" dirty="0" smtClean="0">
                <a:solidFill>
                  <a:srgbClr val="FF0000"/>
                </a:solidFill>
              </a:rPr>
              <a:t>вершинами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(А, В, перечислите остальные) </a:t>
            </a:r>
            <a:r>
              <a:rPr lang="ru-RU" sz="2400" dirty="0" smtClean="0"/>
              <a:t>многогранника.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30310" y="198960"/>
            <a:ext cx="9826580" cy="830997"/>
          </a:xfrm>
          <a:prstGeom prst="rect">
            <a:avLst/>
          </a:prstGeom>
          <a:ln w="571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Многоугольники, из которых составлен многогранник, называются 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его гранями.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Например, АА</a:t>
            </a:r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1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</a:t>
            </a:r>
            <a:r>
              <a:rPr lang="en-US" sz="105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(</a:t>
            </a:r>
            <a:r>
              <a:rPr lang="ru-RU" sz="2400" b="1" dirty="0">
                <a:solidFill>
                  <a:srgbClr val="FF0000"/>
                </a:solidFill>
              </a:rPr>
              <a:t>перечислите остальные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)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63" r="2942"/>
          <a:stretch/>
        </p:blipFill>
        <p:spPr>
          <a:xfrm>
            <a:off x="40783" y="1228916"/>
            <a:ext cx="5278192" cy="4970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964805" y="4958917"/>
            <a:ext cx="7267978" cy="1569660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Отрезок, соединяющий две вершины , не принадлежащие одной грани, называется 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диагональю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(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DB</a:t>
            </a:r>
            <a:r>
              <a:rPr lang="en-US" sz="105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перечислите остальные)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sz="240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многогранника.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049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65753"/>
            <a:ext cx="12192000" cy="6854653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97080" y="90156"/>
            <a:ext cx="11556379" cy="676140"/>
          </a:xfrm>
          <a:solidFill>
            <a:schemeClr val="accent1">
              <a:lumMod val="50000"/>
            </a:schemeClr>
          </a:solidFill>
          <a:ln w="38100">
            <a:solidFill>
              <a:srgbClr val="00B0F0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Многогранники бывают: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97080" y="954115"/>
            <a:ext cx="5464804" cy="676140"/>
          </a:xfrm>
          <a:prstGeom prst="rect">
            <a:avLst/>
          </a:prstGeom>
          <a:solidFill>
            <a:srgbClr val="C6E6A2"/>
          </a:solidFill>
          <a:ln w="38100">
            <a:noFill/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Выпуклые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559572" y="954115"/>
            <a:ext cx="5293887" cy="676140"/>
          </a:xfrm>
          <a:prstGeom prst="rect">
            <a:avLst/>
          </a:prstGeom>
          <a:solidFill>
            <a:srgbClr val="C6E6A2"/>
          </a:solidFill>
          <a:ln w="38100">
            <a:solidFill>
              <a:schemeClr val="accent6">
                <a:lumMod val="20000"/>
                <a:lumOff val="80000"/>
              </a:schemeClr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Невыпуклые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911" t="9624" r="9766" b="25024"/>
          <a:stretch/>
        </p:blipFill>
        <p:spPr>
          <a:xfrm>
            <a:off x="6448849" y="1614925"/>
            <a:ext cx="3412903" cy="3361386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363598" y="5227267"/>
            <a:ext cx="5464804" cy="1569070"/>
          </a:xfrm>
          <a:prstGeom prst="rect">
            <a:avLst/>
          </a:prstGeom>
          <a:solidFill>
            <a:srgbClr val="8BEFFD"/>
          </a:solidFill>
          <a:ln w="38100">
            <a:noFill/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 smtClean="0">
                <a:ln w="0">
                  <a:solidFill>
                    <a:schemeClr val="accent5">
                      <a:lumMod val="40000"/>
                      <a:lumOff val="60000"/>
                    </a:schemeClr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SemiConden" panose="020B0502040204020203" pitchFamily="34" charset="0"/>
              </a:rPr>
              <a:t>Многогранник называется выпуклым, если он расположен по одну сторону от плоскости каждой его грани</a:t>
            </a:r>
            <a:endParaRPr lang="ru-RU" sz="2800" dirty="0">
              <a:ln w="0">
                <a:solidFill>
                  <a:schemeClr val="accent5">
                    <a:lumMod val="40000"/>
                    <a:lumOff val="60000"/>
                  </a:schemeClr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107"/>
          <a:stretch/>
        </p:blipFill>
        <p:spPr>
          <a:xfrm>
            <a:off x="9530758" y="1726658"/>
            <a:ext cx="2550911" cy="34132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428" y="1845128"/>
            <a:ext cx="3066518" cy="31577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835"/>
          <a:stretch/>
        </p:blipFill>
        <p:spPr>
          <a:xfrm>
            <a:off x="3216476" y="1726658"/>
            <a:ext cx="2602680" cy="296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283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7638" y="149832"/>
            <a:ext cx="11672289" cy="676140"/>
          </a:xfrm>
          <a:solidFill>
            <a:schemeClr val="accent1">
              <a:lumMod val="50000"/>
            </a:schemeClr>
          </a:solidFill>
          <a:ln w="38100">
            <a:solidFill>
              <a:srgbClr val="00B0F0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Призма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716" y="1072390"/>
            <a:ext cx="11358301" cy="20621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Многогранник, составленный из двух равных многоугольников, расположенных в параллельных плоскостях и  </a:t>
            </a:r>
            <a:r>
              <a:rPr lang="en-US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n</a:t>
            </a:r>
            <a:r>
              <a:rPr lang="ru-RU" sz="3200" b="1" dirty="0" smtClean="0">
                <a:ln w="0"/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параллелограммов, называется </a:t>
            </a:r>
            <a:r>
              <a:rPr lang="ru-RU" sz="32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призмой.</a:t>
            </a:r>
            <a:endParaRPr lang="ru-RU" sz="32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716" y="3261783"/>
            <a:ext cx="11358301" cy="3468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5192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35715" y="160993"/>
            <a:ext cx="11556379" cy="67614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8100">
            <a:solidFill>
              <a:srgbClr val="00B0F0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Элементы призмы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0007474"/>
              </p:ext>
            </p:extLst>
          </p:nvPr>
        </p:nvGraphicFramePr>
        <p:xfrm>
          <a:off x="299077" y="1111109"/>
          <a:ext cx="8458557" cy="521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0834"/>
                <a:gridCol w="4015131"/>
                <a:gridCol w="23825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ОПРЕДЕЛЕНИЕ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ОБОЗНАЧЕНИЕ (заполни самостоятельно см. рисунок)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Основания</a:t>
                      </a:r>
                      <a:endParaRPr lang="ru-RU" dirty="0"/>
                    </a:p>
                  </a:txBody>
                  <a:tcPr>
                    <a:solidFill>
                      <a:srgbClr val="F4F6D8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Две грани, являющиеся конгруэнтными многоугольниками, лежащими в параллельных плоскостях</a:t>
                      </a:r>
                      <a:endParaRPr lang="ru-RU" dirty="0"/>
                    </a:p>
                  </a:txBody>
                  <a:tcPr>
                    <a:solidFill>
                      <a:srgbClr val="F4F6D8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4F6D8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Боковые грани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Все грани, кроме оснований. Каждая боковая</a:t>
                      </a:r>
                      <a:r>
                        <a:rPr lang="ru-RU" baseline="0" dirty="0" smtClean="0"/>
                        <a:t> грань обязательно является параллелограммом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Боковые рёбра</a:t>
                      </a:r>
                      <a:endParaRPr lang="ru-RU" dirty="0"/>
                    </a:p>
                  </a:txBody>
                  <a:tcPr>
                    <a:solidFill>
                      <a:srgbClr val="FCD0D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Общие стороны боковых граней</a:t>
                      </a:r>
                      <a:endParaRPr lang="ru-RU" dirty="0"/>
                    </a:p>
                  </a:txBody>
                  <a:tcPr>
                    <a:solidFill>
                      <a:srgbClr val="FCD0D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CD0D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Высота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Перпендикуляр,</a:t>
                      </a:r>
                      <a:r>
                        <a:rPr lang="ru-RU" baseline="0" dirty="0" smtClean="0"/>
                        <a:t> проведённый из какой-нибудь точки одного основания к плоскости другого основания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Диагональ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Отрезок, соединяющий две вершины призмы, не принадлежащие одной грани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11" t="18592" r="53709" b="13052"/>
          <a:stretch/>
        </p:blipFill>
        <p:spPr>
          <a:xfrm>
            <a:off x="8650310" y="1635618"/>
            <a:ext cx="3541690" cy="4687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8074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35715" y="160993"/>
            <a:ext cx="11556379" cy="67614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8100">
            <a:solidFill>
              <a:srgbClr val="00B0F0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Виды призмы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35714" y="1124762"/>
            <a:ext cx="11556379" cy="676140"/>
          </a:xfrm>
          <a:prstGeom prst="rect">
            <a:avLst/>
          </a:prstGeom>
          <a:solidFill>
            <a:srgbClr val="FCD0D0"/>
          </a:solidFill>
          <a:ln w="38100">
            <a:solidFill>
              <a:srgbClr val="FCD0D0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Перпендикулярны ли боковые рёбра  основанию ?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337068" y="2088531"/>
            <a:ext cx="2991287" cy="676140"/>
          </a:xfrm>
          <a:prstGeom prst="rect">
            <a:avLst/>
          </a:prstGeom>
          <a:solidFill>
            <a:srgbClr val="C6FEBE"/>
          </a:solidFill>
          <a:ln w="38100">
            <a:solidFill>
              <a:schemeClr val="accent6">
                <a:lumMod val="40000"/>
                <a:lumOff val="60000"/>
              </a:schemeClr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ДА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750747" y="2088531"/>
            <a:ext cx="2991288" cy="676140"/>
          </a:xfrm>
          <a:prstGeom prst="rect">
            <a:avLst/>
          </a:prstGeom>
          <a:solidFill>
            <a:srgbClr val="C6FEBE"/>
          </a:solidFill>
          <a:ln w="38100">
            <a:solidFill>
              <a:schemeClr val="accent6">
                <a:lumMod val="20000"/>
                <a:lumOff val="80000"/>
              </a:schemeClr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НЕТ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35714" y="3286266"/>
            <a:ext cx="5512760" cy="6761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ПРЯМАЯ ПРИЗМА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284210" y="3286266"/>
            <a:ext cx="5607883" cy="6761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НАКЛОННАЯ ПРИЗМА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83744" y="4274186"/>
            <a:ext cx="2408349" cy="234716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3257" y="4197308"/>
            <a:ext cx="2953134" cy="2425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1494" y="4076014"/>
            <a:ext cx="2052692" cy="254533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306" t="9845" r="24942" b="7086"/>
          <a:stretch/>
        </p:blipFill>
        <p:spPr>
          <a:xfrm>
            <a:off x="575885" y="4036457"/>
            <a:ext cx="2419504" cy="272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121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5492" y="-10128"/>
            <a:ext cx="12227492" cy="686812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9479" y="3881719"/>
            <a:ext cx="2548922" cy="212541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35715" y="160993"/>
            <a:ext cx="11556379" cy="67614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8100">
            <a:solidFill>
              <a:srgbClr val="00B0F0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Прямая призма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17809" y="1149485"/>
            <a:ext cx="11556379" cy="676140"/>
          </a:xfrm>
          <a:prstGeom prst="rect">
            <a:avLst/>
          </a:prstGeom>
          <a:solidFill>
            <a:srgbClr val="FAA4A4"/>
          </a:solidFill>
          <a:ln w="38100">
            <a:solidFill>
              <a:srgbClr val="FAA4A4"/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Правильный многоугольник лежит в основании?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221158" y="2125066"/>
            <a:ext cx="2991287" cy="676140"/>
          </a:xfrm>
          <a:prstGeom prst="rect">
            <a:avLst/>
          </a:prstGeom>
          <a:solidFill>
            <a:srgbClr val="C6FEBE"/>
          </a:solidFill>
          <a:ln w="38100">
            <a:solidFill>
              <a:schemeClr val="accent6">
                <a:lumMod val="40000"/>
                <a:lumOff val="60000"/>
              </a:schemeClr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ДА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568297" y="2088531"/>
            <a:ext cx="2991287" cy="676140"/>
          </a:xfrm>
          <a:prstGeom prst="rect">
            <a:avLst/>
          </a:prstGeom>
          <a:solidFill>
            <a:srgbClr val="C6FEBE"/>
          </a:solidFill>
          <a:ln w="38100">
            <a:solidFill>
              <a:schemeClr val="accent6">
                <a:lumMod val="40000"/>
                <a:lumOff val="60000"/>
              </a:schemeClr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НЕТ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27069" y="3275540"/>
            <a:ext cx="3579463" cy="6761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ПРАВИЛЬНАЯ ПРИЗМА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307560" y="3275540"/>
            <a:ext cx="5512760" cy="6761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ПРЯМОУГОЛЬНЫЙ ПАРАЛЛЕЛЕПИПЕД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361428" y="5993511"/>
            <a:ext cx="5512760" cy="6761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  <a:prstDash val="lgDashDot"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 SemiConden" panose="020B0502040204020203" pitchFamily="34" charset="0"/>
              </a:rPr>
              <a:t>ПРЯМОЙ ПАРАЛЛЕЛЕПИПЕД</a:t>
            </a:r>
            <a:endParaRPr lang="ru-RU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150"/>
          <a:stretch/>
        </p:blipFill>
        <p:spPr>
          <a:xfrm>
            <a:off x="496923" y="4159877"/>
            <a:ext cx="4290408" cy="2698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3257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26740" y="507330"/>
            <a:ext cx="11114468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</a:rPr>
              <a:t>Площадью полной поверхности призмы </a:t>
            </a:r>
            <a:r>
              <a:rPr lang="ru-RU" sz="360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называется сумма площадей всех граней (т.е. оснований и боковых граней). </a:t>
            </a:r>
            <a:endParaRPr lang="ru-RU" sz="3600" b="1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S</a:t>
            </a:r>
            <a:r>
              <a:rPr lang="ru-RU" sz="3600" b="1" dirty="0" err="1" smtClean="0">
                <a:solidFill>
                  <a:srgbClr val="002060"/>
                </a:solidFill>
                <a:latin typeface="Arial" panose="020B0604020202020204" pitchFamily="34" charset="0"/>
              </a:rPr>
              <a:t>полн</a:t>
            </a:r>
            <a:r>
              <a:rPr lang="ru-RU" sz="3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 = 2</a:t>
            </a:r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S</a:t>
            </a:r>
            <a:r>
              <a:rPr lang="ru-RU" sz="3600" b="1" dirty="0" err="1" smtClean="0">
                <a:solidFill>
                  <a:srgbClr val="002060"/>
                </a:solidFill>
                <a:latin typeface="Arial" panose="020B0604020202020204" pitchFamily="34" charset="0"/>
              </a:rPr>
              <a:t>осн</a:t>
            </a:r>
            <a:r>
              <a:rPr lang="ru-RU" sz="3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 + </a:t>
            </a:r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S</a:t>
            </a:r>
            <a:r>
              <a:rPr lang="ru-RU" sz="36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бок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9771" y="3591391"/>
            <a:ext cx="6143223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Bahnschrift SemiLight" panose="020B0502040204020203" pitchFamily="34" charset="0"/>
                <a:ea typeface="Calibri" panose="020F0502020204030204" pitchFamily="34" charset="0"/>
              </a:rPr>
              <a:t>Площадь боковой поверхности призмы </a:t>
            </a:r>
            <a:r>
              <a:rPr lang="ru-RU" sz="320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равна произведению периметра основания на высоту призмы.</a:t>
            </a:r>
          </a:p>
          <a:p>
            <a:pPr algn="ctr"/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</a:rPr>
              <a:t>S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бок =</a:t>
            </a:r>
            <a:r>
              <a:rPr lang="en-US" sz="3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Arial" panose="020B0604020202020204" pitchFamily="34" charset="0"/>
              </a:rPr>
              <a:t>Ph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12299" y="3268236"/>
            <a:ext cx="3402170" cy="32700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2952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505</Words>
  <Application>Microsoft Office PowerPoint</Application>
  <PresentationFormat>Произвольный</PresentationFormat>
  <Paragraphs>76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Многогранники 10 класс</vt:lpstr>
      <vt:lpstr>Что такое многогранник?</vt:lpstr>
      <vt:lpstr>Слайд 3</vt:lpstr>
      <vt:lpstr>Многогранники бывают:</vt:lpstr>
      <vt:lpstr>Призма</vt:lpstr>
      <vt:lpstr>Слайд 6</vt:lpstr>
      <vt:lpstr>Слайд 7</vt:lpstr>
      <vt:lpstr>Слайд 8</vt:lpstr>
      <vt:lpstr>Слайд 9</vt:lpstr>
      <vt:lpstr>Пирамида</vt:lpstr>
      <vt:lpstr>Элементы пирамиды</vt:lpstr>
      <vt:lpstr>Слайд 12</vt:lpstr>
      <vt:lpstr>Правильная пирамида</vt:lpstr>
      <vt:lpstr>Слайд 14</vt:lpstr>
      <vt:lpstr>Усеченная пирамида</vt:lpstr>
      <vt:lpstr>Усеченная пирамида</vt:lpstr>
      <vt:lpstr>Правильная усеченная пирамида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Процент 6 класс по учебнику «Математика. 6 класс. Авторы: С.М. Никольский, М.К. Потапов, Н.Н. Решетников</dc:title>
  <dc:creator>ПК</dc:creator>
  <cp:lastModifiedBy>Home</cp:lastModifiedBy>
  <cp:revision>99</cp:revision>
  <dcterms:created xsi:type="dcterms:W3CDTF">2019-06-04T04:18:04Z</dcterms:created>
  <dcterms:modified xsi:type="dcterms:W3CDTF">2022-01-27T18:42:29Z</dcterms:modified>
</cp:coreProperties>
</file>