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7" r:id="rId3"/>
    <p:sldId id="257" r:id="rId4"/>
    <p:sldId id="268" r:id="rId5"/>
    <p:sldId id="258" r:id="rId6"/>
    <p:sldId id="259" r:id="rId7"/>
    <p:sldId id="270" r:id="rId8"/>
    <p:sldId id="260" r:id="rId9"/>
    <p:sldId id="275" r:id="rId10"/>
    <p:sldId id="262" r:id="rId11"/>
    <p:sldId id="263" r:id="rId12"/>
    <p:sldId id="265" r:id="rId13"/>
    <p:sldId id="272" r:id="rId14"/>
    <p:sldId id="274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B2289D-B601-4FC0-BFE5-33704730FD05}" type="datetimeFigureOut">
              <a:rPr lang="ru-RU" smtClean="0"/>
              <a:pPr/>
              <a:t>30.01.2022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3CC70-0D51-461F-8BCC-4CBCE37DC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3CC70-0D51-461F-8BCC-4CBCE37DCEB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900C-ED67-4314-B03B-04572ACBD138}" type="datetime1">
              <a:rPr lang="ru-RU" smtClean="0"/>
              <a:pPr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42E1-4BFE-4225-973A-A65657FC3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B20D-D89F-4AD4-AB5B-87325656FAD2}" type="datetime1">
              <a:rPr lang="ru-RU" smtClean="0"/>
              <a:pPr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42E1-4BFE-4225-973A-A65657FC3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FA461-4553-4AA5-AF0D-421B183C554C}" type="datetime1">
              <a:rPr lang="ru-RU" smtClean="0"/>
              <a:pPr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42E1-4BFE-4225-973A-A65657FC3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DCE0-9B9F-4420-96C2-1221EF6E3761}" type="datetime1">
              <a:rPr lang="ru-RU" smtClean="0"/>
              <a:pPr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42E1-4BFE-4225-973A-A65657FC3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8539D-8E5C-47F2-B682-EB12161688F0}" type="datetime1">
              <a:rPr lang="ru-RU" smtClean="0"/>
              <a:pPr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42E1-4BFE-4225-973A-A65657FC3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419F-F899-444D-B4EF-D1954570D0E4}" type="datetime1">
              <a:rPr lang="ru-RU" smtClean="0"/>
              <a:pPr/>
              <a:t>30.01.2022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42E1-4BFE-4225-973A-A65657FC3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8B681-905F-442D-A0F3-177B38E96993}" type="datetime1">
              <a:rPr lang="ru-RU" smtClean="0"/>
              <a:pPr/>
              <a:t>30.01.2022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42E1-4BFE-4225-973A-A65657FC3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8D238-EFE5-4578-B375-8504AA6F6B9D}" type="datetime1">
              <a:rPr lang="ru-RU" smtClean="0"/>
              <a:pPr/>
              <a:t>30.01.2022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42E1-4BFE-4225-973A-A65657FC3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A46E1-4CDD-454A-9867-70FEE5B4D9F6}" type="datetime1">
              <a:rPr lang="ru-RU" smtClean="0"/>
              <a:pPr/>
              <a:t>30.01.2022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42E1-4BFE-4225-973A-A65657FC3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B6AAE-EB4E-49F1-A0D1-821B063F0743}" type="datetime1">
              <a:rPr lang="ru-RU" smtClean="0"/>
              <a:pPr/>
              <a:t>30.01.2022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42E1-4BFE-4225-973A-A65657FC3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920EE-C838-4B9D-8F56-990724BC2D83}" type="datetime1">
              <a:rPr lang="ru-RU" smtClean="0"/>
              <a:pPr/>
              <a:t>30.01.2022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42E1-4BFE-4225-973A-A65657FC3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5362D-3671-4156-B999-F424BBBDDE93}" type="datetime1">
              <a:rPr lang="ru-RU" smtClean="0"/>
              <a:pPr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142E1-4BFE-4225-973A-A65657FC3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18" Type="http://schemas.openxmlformats.org/officeDocument/2006/relationships/image" Target="../media/image2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png"/><Relationship Id="rId17" Type="http://schemas.openxmlformats.org/officeDocument/2006/relationships/image" Target="../media/image19.jpeg"/><Relationship Id="rId2" Type="http://schemas.openxmlformats.org/officeDocument/2006/relationships/image" Target="../media/image4.jpeg"/><Relationship Id="rId16" Type="http://schemas.openxmlformats.org/officeDocument/2006/relationships/image" Target="../media/image18.jpeg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19" Type="http://schemas.openxmlformats.org/officeDocument/2006/relationships/image" Target="../media/image21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602" y="2996952"/>
            <a:ext cx="8201028" cy="1970091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Прямоугольный параллелепипед</a:t>
            </a:r>
            <a:endParaRPr lang="ru-RU" sz="7200" dirty="0">
              <a:latin typeface="Georgia" pitchFamily="18" charset="0"/>
            </a:endParaRPr>
          </a:p>
        </p:txBody>
      </p:sp>
      <p:pic>
        <p:nvPicPr>
          <p:cNvPr id="4" name="Рисунок 3" descr="0002-002-Prjamougolnyj-parallelepiped.jpg"/>
          <p:cNvPicPr>
            <a:picLocks noChangeAspect="1"/>
          </p:cNvPicPr>
          <p:nvPr/>
        </p:nvPicPr>
        <p:blipFill>
          <a:blip r:embed="rId2" cstate="print"/>
          <a:srcRect l="22438" t="12201" r="27163" b="6794"/>
          <a:stretch>
            <a:fillRect/>
          </a:stretch>
        </p:blipFill>
        <p:spPr>
          <a:xfrm>
            <a:off x="6860264" y="0"/>
            <a:ext cx="2283736" cy="2752934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42E1-4BFE-4225-973A-A65657FC3C5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7829576" cy="1143000"/>
          </a:xfrm>
        </p:spPr>
        <p:txBody>
          <a:bodyPr/>
          <a:lstStyle/>
          <a:p>
            <a:pPr algn="l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Теорема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3" descr="C:\Users\Ирина\Desktop\параллелепипед\par-d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928802"/>
            <a:ext cx="3021100" cy="3357586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48" y="1785926"/>
          <a:ext cx="4500594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94"/>
              </a:tblGrid>
              <a:tr h="23574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latin typeface="Georgia" pitchFamily="18" charset="0"/>
                        </a:rPr>
                        <a:t>Квадрат диагонали прямоугольного параллелепипеда равен сумме квадратов трёх его измерений.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 descr="0002-002-Prjamougolnyj-parallelepiped.jpg"/>
          <p:cNvPicPr>
            <a:picLocks noChangeAspect="1"/>
          </p:cNvPicPr>
          <p:nvPr/>
        </p:nvPicPr>
        <p:blipFill>
          <a:blip r:embed="rId3" cstate="print"/>
          <a:srcRect l="22438" t="12201" r="27163" b="6794"/>
          <a:stretch>
            <a:fillRect/>
          </a:stretch>
        </p:blipFill>
        <p:spPr>
          <a:xfrm>
            <a:off x="7695730" y="0"/>
            <a:ext cx="1448270" cy="1745820"/>
          </a:xfrm>
          <a:prstGeom prst="rect">
            <a:avLst/>
          </a:prstGeom>
        </p:spPr>
      </p:pic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5301208"/>
            <a:ext cx="5181611" cy="9144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41275">
            <a:solidFill>
              <a:schemeClr val="accent1"/>
            </a:solidFill>
          </a:ln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42E1-4BFE-4225-973A-A65657FC3C5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29444" cy="1143000"/>
          </a:xfrm>
        </p:spPr>
        <p:txBody>
          <a:bodyPr>
            <a:normAutofit/>
          </a:bodyPr>
          <a:lstStyle/>
          <a:p>
            <a:pPr algn="l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Доказательство.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5214974" cy="5257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dirty="0" smtClean="0">
                <a:latin typeface="Georgia" pitchFamily="18" charset="0"/>
              </a:rPr>
              <a:t>Так как ребро СС</a:t>
            </a:r>
            <a:r>
              <a:rPr lang="ru-RU" baseline="-25000" dirty="0" smtClean="0">
                <a:latin typeface="Georgia" pitchFamily="18" charset="0"/>
              </a:rPr>
              <a:t>1</a:t>
            </a:r>
            <a:r>
              <a:rPr lang="ru-RU" dirty="0" smtClean="0">
                <a:latin typeface="Georgia" pitchFamily="18" charset="0"/>
              </a:rPr>
              <a:t> перпендикулярно к основанию </a:t>
            </a:r>
            <a:r>
              <a:rPr lang="en-US" dirty="0" smtClean="0">
                <a:latin typeface="Georgia" pitchFamily="18" charset="0"/>
              </a:rPr>
              <a:t>ABCD</a:t>
            </a:r>
            <a:r>
              <a:rPr lang="ru-RU" dirty="0" smtClean="0">
                <a:latin typeface="Georgia" pitchFamily="18" charset="0"/>
              </a:rPr>
              <a:t>, то угол АСС</a:t>
            </a:r>
            <a:r>
              <a:rPr lang="ru-RU" baseline="-25000" dirty="0" smtClean="0">
                <a:latin typeface="Georgia" pitchFamily="18" charset="0"/>
              </a:rPr>
              <a:t>1</a:t>
            </a:r>
            <a:r>
              <a:rPr lang="ru-RU" dirty="0" smtClean="0">
                <a:latin typeface="Georgia" pitchFamily="18" charset="0"/>
              </a:rPr>
              <a:t> прямой. </a:t>
            </a:r>
          </a:p>
          <a:p>
            <a:pPr>
              <a:buNone/>
            </a:pPr>
            <a:r>
              <a:rPr lang="ru-RU" dirty="0" smtClean="0">
                <a:latin typeface="Georgia" pitchFamily="18" charset="0"/>
              </a:rPr>
              <a:t>       Из прямоугольного треугольника АСС</a:t>
            </a:r>
            <a:r>
              <a:rPr lang="ru-RU" baseline="-25000" dirty="0" smtClean="0">
                <a:latin typeface="Georgia" pitchFamily="18" charset="0"/>
              </a:rPr>
              <a:t>1 </a:t>
            </a:r>
            <a:r>
              <a:rPr lang="ru-RU" dirty="0" smtClean="0">
                <a:latin typeface="Georgia" pitchFamily="18" charset="0"/>
              </a:rPr>
              <a:t>по теореме Пифагора получаем:                АС</a:t>
            </a:r>
            <a:r>
              <a:rPr lang="ru-RU" baseline="-25000" dirty="0" smtClean="0">
                <a:latin typeface="Georgia" pitchFamily="18" charset="0"/>
              </a:rPr>
              <a:t>1</a:t>
            </a:r>
            <a:r>
              <a:rPr lang="ru-RU" baseline="30000" dirty="0" smtClean="0">
                <a:latin typeface="Georgia" pitchFamily="18" charset="0"/>
              </a:rPr>
              <a:t>2</a:t>
            </a:r>
            <a:r>
              <a:rPr lang="ru-RU" dirty="0" smtClean="0">
                <a:latin typeface="Georgia" pitchFamily="18" charset="0"/>
              </a:rPr>
              <a:t> = АС</a:t>
            </a:r>
            <a:r>
              <a:rPr lang="ru-RU" baseline="30000" dirty="0" smtClean="0">
                <a:latin typeface="Georgia" pitchFamily="18" charset="0"/>
              </a:rPr>
              <a:t>2</a:t>
            </a:r>
            <a:r>
              <a:rPr lang="ru-RU" dirty="0" smtClean="0">
                <a:latin typeface="Georgia" pitchFamily="18" charset="0"/>
              </a:rPr>
              <a:t> + СС</a:t>
            </a:r>
            <a:r>
              <a:rPr lang="ru-RU" baseline="-25000" dirty="0" smtClean="0">
                <a:latin typeface="Georgia" pitchFamily="18" charset="0"/>
              </a:rPr>
              <a:t>1</a:t>
            </a:r>
            <a:r>
              <a:rPr lang="ru-RU" baseline="30000" dirty="0" smtClean="0">
                <a:latin typeface="Georgia" pitchFamily="18" charset="0"/>
              </a:rPr>
              <a:t>2</a:t>
            </a:r>
            <a:r>
              <a:rPr lang="ru-RU" dirty="0" smtClean="0">
                <a:latin typeface="Georgia" pitchFamily="18" charset="0"/>
              </a:rPr>
              <a:t>. </a:t>
            </a:r>
          </a:p>
          <a:p>
            <a:pPr>
              <a:buNone/>
            </a:pPr>
            <a:r>
              <a:rPr lang="ru-RU" dirty="0" smtClean="0">
                <a:latin typeface="Georgia" pitchFamily="18" charset="0"/>
              </a:rPr>
              <a:t>       Но АС – диагональ прямоугольника </a:t>
            </a:r>
            <a:r>
              <a:rPr lang="en-US" dirty="0" smtClean="0">
                <a:latin typeface="Georgia" pitchFamily="18" charset="0"/>
              </a:rPr>
              <a:t>ABCD</a:t>
            </a:r>
            <a:r>
              <a:rPr lang="ru-RU" dirty="0" smtClean="0">
                <a:latin typeface="Georgia" pitchFamily="18" charset="0"/>
              </a:rPr>
              <a:t>, поэтому АС</a:t>
            </a:r>
            <a:r>
              <a:rPr lang="ru-RU" baseline="30000" dirty="0" smtClean="0">
                <a:latin typeface="Georgia" pitchFamily="18" charset="0"/>
              </a:rPr>
              <a:t>2</a:t>
            </a:r>
            <a:r>
              <a:rPr lang="ru-RU" dirty="0" smtClean="0">
                <a:latin typeface="Georgia" pitchFamily="18" charset="0"/>
              </a:rPr>
              <a:t> = АВ</a:t>
            </a:r>
            <a:r>
              <a:rPr lang="ru-RU" baseline="30000" dirty="0" smtClean="0">
                <a:latin typeface="Georgia" pitchFamily="18" charset="0"/>
              </a:rPr>
              <a:t>2</a:t>
            </a:r>
            <a:r>
              <a:rPr lang="ru-RU" dirty="0" smtClean="0">
                <a:latin typeface="Georgia" pitchFamily="18" charset="0"/>
              </a:rPr>
              <a:t> + </a:t>
            </a:r>
            <a:r>
              <a:rPr lang="en-US" dirty="0" smtClean="0">
                <a:latin typeface="Georgia" pitchFamily="18" charset="0"/>
              </a:rPr>
              <a:t>AD</a:t>
            </a:r>
            <a:r>
              <a:rPr lang="en-US" baseline="30000" dirty="0" smtClean="0">
                <a:latin typeface="Georgia" pitchFamily="18" charset="0"/>
              </a:rPr>
              <a:t>2</a:t>
            </a:r>
            <a:r>
              <a:rPr lang="ru-RU" dirty="0" smtClean="0">
                <a:latin typeface="Georgia" pitchFamily="18" charset="0"/>
              </a:rPr>
              <a:t>. </a:t>
            </a:r>
          </a:p>
          <a:p>
            <a:pPr>
              <a:buNone/>
            </a:pPr>
            <a:r>
              <a:rPr lang="ru-RU" dirty="0" smtClean="0">
                <a:latin typeface="Georgia" pitchFamily="18" charset="0"/>
              </a:rPr>
              <a:t>     Кроме того, СС</a:t>
            </a:r>
            <a:r>
              <a:rPr lang="ru-RU" baseline="-25000" dirty="0" smtClean="0">
                <a:latin typeface="Georgia" pitchFamily="18" charset="0"/>
              </a:rPr>
              <a:t>1</a:t>
            </a:r>
            <a:r>
              <a:rPr lang="ru-RU" dirty="0" smtClean="0">
                <a:latin typeface="Georgia" pitchFamily="18" charset="0"/>
              </a:rPr>
              <a:t> = АА</a:t>
            </a:r>
            <a:r>
              <a:rPr lang="ru-RU" baseline="-25000" dirty="0" smtClean="0">
                <a:latin typeface="Georgia" pitchFamily="18" charset="0"/>
              </a:rPr>
              <a:t>1</a:t>
            </a:r>
            <a:r>
              <a:rPr lang="ru-RU" dirty="0" smtClean="0">
                <a:latin typeface="Georgia" pitchFamily="18" charset="0"/>
              </a:rPr>
              <a:t>. Следовательно, </a:t>
            </a:r>
          </a:p>
          <a:p>
            <a:pPr>
              <a:buNone/>
            </a:pPr>
            <a:r>
              <a:rPr lang="ru-RU" b="1" dirty="0" smtClean="0">
                <a:latin typeface="Georgia" pitchFamily="18" charset="0"/>
              </a:rPr>
              <a:t>           </a:t>
            </a:r>
          </a:p>
          <a:p>
            <a:pPr algn="ctr">
              <a:buNone/>
            </a:pPr>
            <a:r>
              <a:rPr lang="ru-RU" b="1" dirty="0" smtClean="0">
                <a:latin typeface="Georgia" pitchFamily="18" charset="0"/>
              </a:rPr>
              <a:t>  АС</a:t>
            </a:r>
            <a:r>
              <a:rPr lang="ru-RU" b="1" baseline="-25000" dirty="0" smtClean="0">
                <a:latin typeface="Georgia" pitchFamily="18" charset="0"/>
              </a:rPr>
              <a:t>1</a:t>
            </a:r>
            <a:r>
              <a:rPr lang="ru-RU" b="1" baseline="30000" dirty="0" smtClean="0">
                <a:latin typeface="Georgia" pitchFamily="18" charset="0"/>
              </a:rPr>
              <a:t>2</a:t>
            </a:r>
            <a:r>
              <a:rPr lang="ru-RU" b="1" dirty="0" smtClean="0">
                <a:latin typeface="Georgia" pitchFamily="18" charset="0"/>
              </a:rPr>
              <a:t> =АВ</a:t>
            </a:r>
            <a:r>
              <a:rPr lang="ru-RU" b="1" baseline="30000" dirty="0" smtClean="0">
                <a:latin typeface="Georgia" pitchFamily="18" charset="0"/>
              </a:rPr>
              <a:t>2</a:t>
            </a:r>
            <a:r>
              <a:rPr lang="ru-RU" b="1" dirty="0" smtClean="0">
                <a:latin typeface="Georgia" pitchFamily="18" charset="0"/>
              </a:rPr>
              <a:t> + </a:t>
            </a:r>
            <a:r>
              <a:rPr lang="en-US" b="1" dirty="0" smtClean="0">
                <a:latin typeface="Georgia" pitchFamily="18" charset="0"/>
              </a:rPr>
              <a:t>AD</a:t>
            </a:r>
            <a:r>
              <a:rPr lang="en-US" b="1" baseline="30000" dirty="0" smtClean="0">
                <a:latin typeface="Georgia" pitchFamily="18" charset="0"/>
              </a:rPr>
              <a:t>2</a:t>
            </a:r>
            <a:r>
              <a:rPr lang="en-US" b="1" dirty="0" smtClean="0">
                <a:latin typeface="Georgia" pitchFamily="18" charset="0"/>
              </a:rPr>
              <a:t> + </a:t>
            </a:r>
            <a:r>
              <a:rPr lang="ru-RU" b="1" dirty="0" smtClean="0">
                <a:latin typeface="Georgia" pitchFamily="18" charset="0"/>
              </a:rPr>
              <a:t>АА</a:t>
            </a:r>
            <a:r>
              <a:rPr lang="ru-RU" b="1" baseline="-25000" dirty="0" smtClean="0">
                <a:latin typeface="Georgia" pitchFamily="18" charset="0"/>
              </a:rPr>
              <a:t>1</a:t>
            </a:r>
            <a:r>
              <a:rPr lang="ru-RU" b="1" baseline="30000" dirty="0" smtClean="0">
                <a:latin typeface="Georgia" pitchFamily="18" charset="0"/>
              </a:rPr>
              <a:t>2</a:t>
            </a:r>
            <a:r>
              <a:rPr lang="ru-RU" b="1" dirty="0" smtClean="0">
                <a:latin typeface="Georgia" pitchFamily="18" charset="0"/>
              </a:rPr>
              <a:t>.</a:t>
            </a:r>
          </a:p>
          <a:p>
            <a:pPr algn="r">
              <a:buNone/>
            </a:pPr>
            <a:r>
              <a:rPr lang="ru-RU" b="1" dirty="0" smtClean="0">
                <a:latin typeface="Georgia" pitchFamily="18" charset="0"/>
              </a:rPr>
              <a:t>ч.т.д.</a:t>
            </a:r>
          </a:p>
        </p:txBody>
      </p:sp>
      <p:pic>
        <p:nvPicPr>
          <p:cNvPr id="4" name="Рисунок 3" descr="0002-002-Prjamougolnyj-parallelepiped.jpg"/>
          <p:cNvPicPr>
            <a:picLocks noChangeAspect="1"/>
          </p:cNvPicPr>
          <p:nvPr/>
        </p:nvPicPr>
        <p:blipFill>
          <a:blip r:embed="rId2" cstate="print"/>
          <a:srcRect l="22438" t="12201" r="27163" b="6794"/>
          <a:stretch>
            <a:fillRect/>
          </a:stretch>
        </p:blipFill>
        <p:spPr>
          <a:xfrm>
            <a:off x="7695730" y="0"/>
            <a:ext cx="1448270" cy="1745820"/>
          </a:xfrm>
          <a:prstGeom prst="rect">
            <a:avLst/>
          </a:prstGeom>
        </p:spPr>
      </p:pic>
      <p:sp>
        <p:nvSpPr>
          <p:cNvPr id="5" name="Freeform 5"/>
          <p:cNvSpPr>
            <a:spLocks/>
          </p:cNvSpPr>
          <p:nvPr/>
        </p:nvSpPr>
        <p:spPr bwMode="auto">
          <a:xfrm>
            <a:off x="5857884" y="5357826"/>
            <a:ext cx="2665412" cy="1008062"/>
          </a:xfrm>
          <a:custGeom>
            <a:avLst/>
            <a:gdLst>
              <a:gd name="T0" fmla="*/ 1679 w 1679"/>
              <a:gd name="T1" fmla="*/ 0 h 635"/>
              <a:gd name="T2" fmla="*/ 1225 w 1679"/>
              <a:gd name="T3" fmla="*/ 635 h 635"/>
              <a:gd name="T4" fmla="*/ 0 w 1679"/>
              <a:gd name="T5" fmla="*/ 635 h 635"/>
              <a:gd name="T6" fmla="*/ 545 w 1679"/>
              <a:gd name="T7" fmla="*/ 0 h 635"/>
              <a:gd name="T8" fmla="*/ 1679 w 1679"/>
              <a:gd name="T9" fmla="*/ 0 h 6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79"/>
              <a:gd name="T16" fmla="*/ 0 h 635"/>
              <a:gd name="T17" fmla="*/ 1679 w 1679"/>
              <a:gd name="T18" fmla="*/ 635 h 6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79" h="635">
                <a:moveTo>
                  <a:pt x="1679" y="0"/>
                </a:moveTo>
                <a:lnTo>
                  <a:pt x="1225" y="635"/>
                </a:lnTo>
                <a:lnTo>
                  <a:pt x="0" y="635"/>
                </a:lnTo>
                <a:lnTo>
                  <a:pt x="545" y="0"/>
                </a:lnTo>
                <a:lnTo>
                  <a:pt x="1679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5472143" y="2059464"/>
            <a:ext cx="3457575" cy="4705350"/>
            <a:chOff x="5364163" y="1341438"/>
            <a:chExt cx="3457575" cy="4705350"/>
          </a:xfrm>
        </p:grpSpPr>
        <p:grpSp>
          <p:nvGrpSpPr>
            <p:cNvPr id="7" name="Группа 28"/>
            <p:cNvGrpSpPr/>
            <p:nvPr/>
          </p:nvGrpSpPr>
          <p:grpSpPr>
            <a:xfrm>
              <a:off x="5364163" y="1341438"/>
              <a:ext cx="3457575" cy="4705350"/>
              <a:chOff x="5364163" y="1341438"/>
              <a:chExt cx="3457575" cy="4705350"/>
            </a:xfrm>
          </p:grpSpPr>
          <p:sp>
            <p:nvSpPr>
              <p:cNvPr id="13" name="Text Box 16"/>
              <p:cNvSpPr txBox="1">
                <a:spLocks noChangeArrowheads="1"/>
              </p:cNvSpPr>
              <p:nvPr/>
            </p:nvSpPr>
            <p:spPr bwMode="auto">
              <a:xfrm>
                <a:off x="5364163" y="2205038"/>
                <a:ext cx="504825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 dirty="0">
                    <a:latin typeface="Times New Roman" charset="0"/>
                  </a:rPr>
                  <a:t>B</a:t>
                </a:r>
                <a:r>
                  <a:rPr lang="en-US" sz="2400" baseline="-25000" dirty="0">
                    <a:latin typeface="Times New Roman" charset="0"/>
                  </a:rPr>
                  <a:t>1</a:t>
                </a:r>
                <a:endParaRPr lang="ru-RU" sz="2400" dirty="0">
                  <a:latin typeface="Times New Roman" charset="0"/>
                </a:endParaRPr>
              </a:p>
            </p:txBody>
          </p:sp>
          <p:grpSp>
            <p:nvGrpSpPr>
              <p:cNvPr id="14" name="Группа 27"/>
              <p:cNvGrpSpPr/>
              <p:nvPr/>
            </p:nvGrpSpPr>
            <p:grpSpPr>
              <a:xfrm>
                <a:off x="5364163" y="1341438"/>
                <a:ext cx="3457575" cy="4705350"/>
                <a:chOff x="5364163" y="1341438"/>
                <a:chExt cx="3457575" cy="4705350"/>
              </a:xfrm>
            </p:grpSpPr>
            <p:sp>
              <p:nvSpPr>
                <p:cNvPr id="15" name="Rectangle 4"/>
                <p:cNvSpPr>
                  <a:spLocks noChangeArrowheads="1"/>
                </p:cNvSpPr>
                <p:nvPr/>
              </p:nvSpPr>
              <p:spPr bwMode="auto">
                <a:xfrm>
                  <a:off x="6588125" y="1844675"/>
                  <a:ext cx="1800225" cy="280828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" name="Freeform 6"/>
                <p:cNvSpPr>
                  <a:spLocks/>
                </p:cNvSpPr>
                <p:nvPr/>
              </p:nvSpPr>
              <p:spPr bwMode="auto">
                <a:xfrm>
                  <a:off x="5722938" y="1844675"/>
                  <a:ext cx="865187" cy="3816350"/>
                </a:xfrm>
                <a:custGeom>
                  <a:avLst/>
                  <a:gdLst>
                    <a:gd name="T0" fmla="*/ 545 w 545"/>
                    <a:gd name="T1" fmla="*/ 1769 h 2404"/>
                    <a:gd name="T2" fmla="*/ 0 w 545"/>
                    <a:gd name="T3" fmla="*/ 2404 h 2404"/>
                    <a:gd name="T4" fmla="*/ 0 w 545"/>
                    <a:gd name="T5" fmla="*/ 545 h 2404"/>
                    <a:gd name="T6" fmla="*/ 545 w 545"/>
                    <a:gd name="T7" fmla="*/ 0 h 2404"/>
                    <a:gd name="T8" fmla="*/ 545 w 545"/>
                    <a:gd name="T9" fmla="*/ 1769 h 24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5"/>
                    <a:gd name="T16" fmla="*/ 0 h 2404"/>
                    <a:gd name="T17" fmla="*/ 545 w 545"/>
                    <a:gd name="T18" fmla="*/ 2404 h 24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5" h="2404">
                      <a:moveTo>
                        <a:pt x="545" y="1769"/>
                      </a:moveTo>
                      <a:lnTo>
                        <a:pt x="0" y="2404"/>
                      </a:lnTo>
                      <a:lnTo>
                        <a:pt x="0" y="545"/>
                      </a:lnTo>
                      <a:lnTo>
                        <a:pt x="545" y="0"/>
                      </a:lnTo>
                      <a:lnTo>
                        <a:pt x="545" y="176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" name="Line 7"/>
                <p:cNvSpPr>
                  <a:spLocks noChangeShapeType="1"/>
                </p:cNvSpPr>
                <p:nvPr/>
              </p:nvSpPr>
              <p:spPr bwMode="auto">
                <a:xfrm>
                  <a:off x="6588125" y="1844675"/>
                  <a:ext cx="0" cy="2808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Line 8"/>
                <p:cNvSpPr>
                  <a:spLocks noChangeShapeType="1"/>
                </p:cNvSpPr>
                <p:nvPr/>
              </p:nvSpPr>
              <p:spPr bwMode="auto">
                <a:xfrm flipH="1">
                  <a:off x="5722938" y="4652963"/>
                  <a:ext cx="865187" cy="100806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Line 11"/>
                <p:cNvSpPr>
                  <a:spLocks noChangeShapeType="1"/>
                </p:cNvSpPr>
                <p:nvPr/>
              </p:nvSpPr>
              <p:spPr bwMode="auto">
                <a:xfrm flipH="1">
                  <a:off x="7667625" y="4652963"/>
                  <a:ext cx="720725" cy="1009650"/>
                </a:xfrm>
                <a:prstGeom prst="line">
                  <a:avLst/>
                </a:prstGeom>
                <a:noFill/>
                <a:ln w="285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7667625" y="5518150"/>
                  <a:ext cx="431800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>
                      <a:latin typeface="Times New Roman" charset="0"/>
                    </a:rPr>
                    <a:t>A</a:t>
                  </a:r>
                  <a:endParaRPr lang="ru-RU" sz="2400">
                    <a:latin typeface="Times New Roman" charset="0"/>
                  </a:endParaRPr>
                </a:p>
              </p:txBody>
            </p:sp>
            <p:sp>
              <p:nvSpPr>
                <p:cNvPr id="21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5364163" y="5589588"/>
                  <a:ext cx="433387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>
                      <a:latin typeface="Times New Roman" charset="0"/>
                    </a:rPr>
                    <a:t>B</a:t>
                  </a:r>
                  <a:endParaRPr lang="ru-RU" sz="2400">
                    <a:latin typeface="Times New Roman" charset="0"/>
                  </a:endParaRPr>
                </a:p>
              </p:txBody>
            </p:sp>
            <p:sp>
              <p:nvSpPr>
                <p:cNvPr id="22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6588125" y="4221163"/>
                  <a:ext cx="503238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>
                      <a:latin typeface="Times New Roman" charset="0"/>
                    </a:rPr>
                    <a:t>C</a:t>
                  </a:r>
                  <a:endParaRPr lang="ru-RU" sz="2400">
                    <a:latin typeface="Times New Roman" charset="0"/>
                  </a:endParaRPr>
                </a:p>
              </p:txBody>
            </p:sp>
            <p:sp>
              <p:nvSpPr>
                <p:cNvPr id="23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8388350" y="4221163"/>
                  <a:ext cx="433388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>
                      <a:latin typeface="Times New Roman" charset="0"/>
                    </a:rPr>
                    <a:t>D</a:t>
                  </a:r>
                  <a:endParaRPr lang="ru-RU" sz="2400">
                    <a:latin typeface="Times New Roman" charset="0"/>
                  </a:endParaRPr>
                </a:p>
              </p:txBody>
            </p:sp>
            <p:sp>
              <p:nvSpPr>
                <p:cNvPr id="24" name="Line 17"/>
                <p:cNvSpPr>
                  <a:spLocks noChangeShapeType="1"/>
                </p:cNvSpPr>
                <p:nvPr/>
              </p:nvSpPr>
              <p:spPr bwMode="auto">
                <a:xfrm>
                  <a:off x="6586538" y="1844675"/>
                  <a:ext cx="1079500" cy="3817938"/>
                </a:xfrm>
                <a:prstGeom prst="line">
                  <a:avLst/>
                </a:prstGeom>
                <a:noFill/>
                <a:ln w="28575">
                  <a:solidFill>
                    <a:srgbClr val="00CCFF"/>
                  </a:solidFill>
                  <a:prstDash val="lg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7305675" y="2205038"/>
                  <a:ext cx="647700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>
                      <a:latin typeface="Times New Roman" charset="0"/>
                    </a:rPr>
                    <a:t>A</a:t>
                  </a:r>
                  <a:r>
                    <a:rPr lang="en-US" sz="2400" baseline="-25000">
                      <a:latin typeface="Times New Roman" charset="0"/>
                    </a:rPr>
                    <a:t>1</a:t>
                  </a:r>
                  <a:endParaRPr lang="ru-RU" sz="2400">
                    <a:latin typeface="Times New Roman" charset="0"/>
                  </a:endParaRPr>
                </a:p>
              </p:txBody>
            </p:sp>
            <p:sp>
              <p:nvSpPr>
                <p:cNvPr id="26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6588125" y="1341438"/>
                  <a:ext cx="503238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>
                      <a:latin typeface="Times New Roman" charset="0"/>
                    </a:rPr>
                    <a:t>C</a:t>
                  </a:r>
                  <a:r>
                    <a:rPr lang="en-US" sz="2400" baseline="-25000">
                      <a:latin typeface="Times New Roman" charset="0"/>
                    </a:rPr>
                    <a:t>1</a:t>
                  </a:r>
                  <a:endParaRPr lang="ru-RU" sz="2400">
                    <a:latin typeface="Times New Roman" charset="0"/>
                  </a:endParaRPr>
                </a:p>
              </p:txBody>
            </p:sp>
            <p:sp>
              <p:nvSpPr>
                <p:cNvPr id="27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8243888" y="1341438"/>
                  <a:ext cx="576262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>
                      <a:latin typeface="Times New Roman" charset="0"/>
                    </a:rPr>
                    <a:t>D</a:t>
                  </a:r>
                  <a:r>
                    <a:rPr lang="en-US" sz="2400" baseline="-25000">
                      <a:latin typeface="Times New Roman" charset="0"/>
                    </a:rPr>
                    <a:t>1</a:t>
                  </a:r>
                  <a:endParaRPr lang="ru-RU" sz="2400">
                    <a:latin typeface="Times New Roman" charset="0"/>
                  </a:endParaRPr>
                </a:p>
              </p:txBody>
            </p:sp>
            <p:sp>
              <p:nvSpPr>
                <p:cNvPr id="28" name="Line 25"/>
                <p:cNvSpPr>
                  <a:spLocks noChangeShapeType="1"/>
                </p:cNvSpPr>
                <p:nvPr/>
              </p:nvSpPr>
              <p:spPr bwMode="auto">
                <a:xfrm flipH="1" flipV="1">
                  <a:off x="6588125" y="4652963"/>
                  <a:ext cx="1079500" cy="1008062"/>
                </a:xfrm>
                <a:prstGeom prst="line">
                  <a:avLst/>
                </a:prstGeom>
                <a:noFill/>
                <a:ln w="28575">
                  <a:solidFill>
                    <a:srgbClr val="33CCCC"/>
                  </a:solidFill>
                  <a:prstDash val="lg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" name="Line 27"/>
                <p:cNvSpPr>
                  <a:spLocks noChangeShapeType="1"/>
                </p:cNvSpPr>
                <p:nvPr/>
              </p:nvSpPr>
              <p:spPr bwMode="auto">
                <a:xfrm>
                  <a:off x="7667625" y="2708275"/>
                  <a:ext cx="0" cy="2952750"/>
                </a:xfrm>
                <a:prstGeom prst="line">
                  <a:avLst/>
                </a:prstGeom>
                <a:noFill/>
                <a:ln w="285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" name="Line 28"/>
                <p:cNvSpPr>
                  <a:spLocks noChangeShapeType="1"/>
                </p:cNvSpPr>
                <p:nvPr/>
              </p:nvSpPr>
              <p:spPr bwMode="auto">
                <a:xfrm>
                  <a:off x="5724525" y="5661025"/>
                  <a:ext cx="1944688" cy="0"/>
                </a:xfrm>
                <a:prstGeom prst="line">
                  <a:avLst/>
                </a:prstGeom>
                <a:noFill/>
                <a:ln w="285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8" name="Группа 26"/>
            <p:cNvGrpSpPr/>
            <p:nvPr/>
          </p:nvGrpSpPr>
          <p:grpSpPr>
            <a:xfrm>
              <a:off x="5715008" y="1835592"/>
              <a:ext cx="2665412" cy="3828132"/>
              <a:chOff x="5722938" y="1844675"/>
              <a:chExt cx="2665412" cy="3828132"/>
            </a:xfrm>
          </p:grpSpPr>
          <p:grpSp>
            <p:nvGrpSpPr>
              <p:cNvPr id="9" name="Группа 25"/>
              <p:cNvGrpSpPr/>
              <p:nvPr/>
            </p:nvGrpSpPr>
            <p:grpSpPr>
              <a:xfrm>
                <a:off x="5722938" y="1844675"/>
                <a:ext cx="2665412" cy="3816350"/>
                <a:chOff x="5722938" y="1844675"/>
                <a:chExt cx="2665412" cy="3816350"/>
              </a:xfrm>
            </p:grpSpPr>
            <p:sp>
              <p:nvSpPr>
                <p:cNvPr id="11" name="Freeform 10"/>
                <p:cNvSpPr>
                  <a:spLocks/>
                </p:cNvSpPr>
                <p:nvPr/>
              </p:nvSpPr>
              <p:spPr bwMode="auto">
                <a:xfrm>
                  <a:off x="7667625" y="1844675"/>
                  <a:ext cx="720725" cy="3816350"/>
                </a:xfrm>
                <a:custGeom>
                  <a:avLst/>
                  <a:gdLst>
                    <a:gd name="T0" fmla="*/ 454 w 454"/>
                    <a:gd name="T1" fmla="*/ 0 h 2404"/>
                    <a:gd name="T2" fmla="*/ 454 w 454"/>
                    <a:gd name="T3" fmla="*/ 1769 h 2404"/>
                    <a:gd name="T4" fmla="*/ 0 w 454"/>
                    <a:gd name="T5" fmla="*/ 2404 h 2404"/>
                    <a:gd name="T6" fmla="*/ 0 w 454"/>
                    <a:gd name="T7" fmla="*/ 545 h 2404"/>
                    <a:gd name="T8" fmla="*/ 454 w 454"/>
                    <a:gd name="T9" fmla="*/ 0 h 24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4"/>
                    <a:gd name="T16" fmla="*/ 0 h 2404"/>
                    <a:gd name="T17" fmla="*/ 454 w 454"/>
                    <a:gd name="T18" fmla="*/ 2404 h 24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4" h="2404">
                      <a:moveTo>
                        <a:pt x="454" y="0"/>
                      </a:moveTo>
                      <a:lnTo>
                        <a:pt x="454" y="1769"/>
                      </a:lnTo>
                      <a:lnTo>
                        <a:pt x="0" y="2404"/>
                      </a:lnTo>
                      <a:lnTo>
                        <a:pt x="0" y="545"/>
                      </a:lnTo>
                      <a:lnTo>
                        <a:pt x="454" y="0"/>
                      </a:ln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" name="Freeform 18"/>
                <p:cNvSpPr>
                  <a:spLocks/>
                </p:cNvSpPr>
                <p:nvPr/>
              </p:nvSpPr>
              <p:spPr bwMode="auto">
                <a:xfrm>
                  <a:off x="5722938" y="1844675"/>
                  <a:ext cx="2665412" cy="865188"/>
                </a:xfrm>
                <a:custGeom>
                  <a:avLst/>
                  <a:gdLst>
                    <a:gd name="T0" fmla="*/ 0 w 1679"/>
                    <a:gd name="T1" fmla="*/ 545 h 545"/>
                    <a:gd name="T2" fmla="*/ 545 w 1679"/>
                    <a:gd name="T3" fmla="*/ 0 h 545"/>
                    <a:gd name="T4" fmla="*/ 1679 w 1679"/>
                    <a:gd name="T5" fmla="*/ 0 h 545"/>
                    <a:gd name="T6" fmla="*/ 1225 w 1679"/>
                    <a:gd name="T7" fmla="*/ 545 h 545"/>
                    <a:gd name="T8" fmla="*/ 0 w 1679"/>
                    <a:gd name="T9" fmla="*/ 545 h 5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79"/>
                    <a:gd name="T16" fmla="*/ 0 h 545"/>
                    <a:gd name="T17" fmla="*/ 1679 w 1679"/>
                    <a:gd name="T18" fmla="*/ 545 h 5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79" h="545">
                      <a:moveTo>
                        <a:pt x="0" y="545"/>
                      </a:moveTo>
                      <a:lnTo>
                        <a:pt x="545" y="0"/>
                      </a:lnTo>
                      <a:lnTo>
                        <a:pt x="1679" y="0"/>
                      </a:lnTo>
                      <a:lnTo>
                        <a:pt x="1225" y="545"/>
                      </a:lnTo>
                      <a:lnTo>
                        <a:pt x="0" y="545"/>
                      </a:ln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0" name="Freeform 26"/>
              <p:cNvSpPr>
                <a:spLocks/>
              </p:cNvSpPr>
              <p:nvPr/>
            </p:nvSpPr>
            <p:spPr bwMode="auto">
              <a:xfrm>
                <a:off x="5734586" y="2720057"/>
                <a:ext cx="1944688" cy="2952750"/>
              </a:xfrm>
              <a:custGeom>
                <a:avLst/>
                <a:gdLst>
                  <a:gd name="T0" fmla="*/ 0 w 1225"/>
                  <a:gd name="T1" fmla="*/ 0 h 1860"/>
                  <a:gd name="T2" fmla="*/ 1225 w 1225"/>
                  <a:gd name="T3" fmla="*/ 0 h 1860"/>
                  <a:gd name="T4" fmla="*/ 1225 w 1225"/>
                  <a:gd name="T5" fmla="*/ 1860 h 1860"/>
                  <a:gd name="T6" fmla="*/ 0 w 1225"/>
                  <a:gd name="T7" fmla="*/ 1860 h 1860"/>
                  <a:gd name="T8" fmla="*/ 0 w 1225"/>
                  <a:gd name="T9" fmla="*/ 0 h 18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5"/>
                  <a:gd name="T16" fmla="*/ 0 h 1860"/>
                  <a:gd name="T17" fmla="*/ 1225 w 1225"/>
                  <a:gd name="T18" fmla="*/ 1860 h 18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5" h="1860">
                    <a:moveTo>
                      <a:pt x="0" y="0"/>
                    </a:moveTo>
                    <a:lnTo>
                      <a:pt x="1225" y="0"/>
                    </a:lnTo>
                    <a:lnTo>
                      <a:pt x="1225" y="1860"/>
                    </a:lnTo>
                    <a:lnTo>
                      <a:pt x="0" y="18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1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42E1-4BFE-4225-973A-A65657FC3C5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Следствие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1"/>
            <a:ext cx="5293252" cy="290037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4400" dirty="0" smtClean="0">
                <a:latin typeface="Georgia" pitchFamily="18" charset="0"/>
              </a:rPr>
              <a:t>Диагонали прямоугольного параллелепипеда равны.</a:t>
            </a:r>
          </a:p>
        </p:txBody>
      </p:sp>
      <p:sp>
        <p:nvSpPr>
          <p:cNvPr id="32" name="Freeform 5"/>
          <p:cNvSpPr>
            <a:spLocks/>
          </p:cNvSpPr>
          <p:nvPr/>
        </p:nvSpPr>
        <p:spPr bwMode="auto">
          <a:xfrm>
            <a:off x="5857884" y="5357826"/>
            <a:ext cx="2665412" cy="1008062"/>
          </a:xfrm>
          <a:custGeom>
            <a:avLst/>
            <a:gdLst>
              <a:gd name="T0" fmla="*/ 1679 w 1679"/>
              <a:gd name="T1" fmla="*/ 0 h 635"/>
              <a:gd name="T2" fmla="*/ 1225 w 1679"/>
              <a:gd name="T3" fmla="*/ 635 h 635"/>
              <a:gd name="T4" fmla="*/ 0 w 1679"/>
              <a:gd name="T5" fmla="*/ 635 h 635"/>
              <a:gd name="T6" fmla="*/ 545 w 1679"/>
              <a:gd name="T7" fmla="*/ 0 h 635"/>
              <a:gd name="T8" fmla="*/ 1679 w 1679"/>
              <a:gd name="T9" fmla="*/ 0 h 6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79"/>
              <a:gd name="T16" fmla="*/ 0 h 635"/>
              <a:gd name="T17" fmla="*/ 1679 w 1679"/>
              <a:gd name="T18" fmla="*/ 635 h 6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79" h="635">
                <a:moveTo>
                  <a:pt x="1679" y="0"/>
                </a:moveTo>
                <a:lnTo>
                  <a:pt x="1225" y="635"/>
                </a:lnTo>
                <a:lnTo>
                  <a:pt x="0" y="635"/>
                </a:lnTo>
                <a:lnTo>
                  <a:pt x="545" y="0"/>
                </a:lnTo>
                <a:lnTo>
                  <a:pt x="1679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4" name="Группа 33"/>
          <p:cNvGrpSpPr/>
          <p:nvPr/>
        </p:nvGrpSpPr>
        <p:grpSpPr>
          <a:xfrm>
            <a:off x="5472143" y="2059464"/>
            <a:ext cx="3457575" cy="4705350"/>
            <a:chOff x="5472143" y="2059464"/>
            <a:chExt cx="3457575" cy="4705350"/>
          </a:xfrm>
        </p:grpSpPr>
        <p:grpSp>
          <p:nvGrpSpPr>
            <p:cNvPr id="6" name="Группа 5"/>
            <p:cNvGrpSpPr/>
            <p:nvPr/>
          </p:nvGrpSpPr>
          <p:grpSpPr>
            <a:xfrm>
              <a:off x="5472143" y="2059464"/>
              <a:ext cx="3457575" cy="4705350"/>
              <a:chOff x="5364163" y="1341438"/>
              <a:chExt cx="3457575" cy="4705350"/>
            </a:xfrm>
          </p:grpSpPr>
          <p:grpSp>
            <p:nvGrpSpPr>
              <p:cNvPr id="7" name="Группа 28"/>
              <p:cNvGrpSpPr/>
              <p:nvPr/>
            </p:nvGrpSpPr>
            <p:grpSpPr>
              <a:xfrm>
                <a:off x="5364163" y="1341438"/>
                <a:ext cx="3457575" cy="4705350"/>
                <a:chOff x="5364163" y="1341438"/>
                <a:chExt cx="3457575" cy="4705350"/>
              </a:xfrm>
            </p:grpSpPr>
            <p:sp>
              <p:nvSpPr>
                <p:cNvPr id="13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5364163" y="2205038"/>
                  <a:ext cx="504825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 dirty="0">
                      <a:latin typeface="Times New Roman" charset="0"/>
                    </a:rPr>
                    <a:t>B</a:t>
                  </a:r>
                  <a:r>
                    <a:rPr lang="en-US" sz="2400" baseline="-25000" dirty="0">
                      <a:latin typeface="Times New Roman" charset="0"/>
                    </a:rPr>
                    <a:t>1</a:t>
                  </a:r>
                  <a:endParaRPr lang="ru-RU" sz="2400" dirty="0">
                    <a:latin typeface="Times New Roman" charset="0"/>
                  </a:endParaRPr>
                </a:p>
              </p:txBody>
            </p:sp>
            <p:grpSp>
              <p:nvGrpSpPr>
                <p:cNvPr id="14" name="Группа 27"/>
                <p:cNvGrpSpPr/>
                <p:nvPr/>
              </p:nvGrpSpPr>
              <p:grpSpPr>
                <a:xfrm>
                  <a:off x="5364163" y="1341438"/>
                  <a:ext cx="3457575" cy="4705350"/>
                  <a:chOff x="5364163" y="1341438"/>
                  <a:chExt cx="3457575" cy="4705350"/>
                </a:xfrm>
              </p:grpSpPr>
              <p:sp>
                <p:nvSpPr>
                  <p:cNvPr id="15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6588125" y="1844675"/>
                    <a:ext cx="1800225" cy="2808288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" name="Freeform 6"/>
                  <p:cNvSpPr>
                    <a:spLocks/>
                  </p:cNvSpPr>
                  <p:nvPr/>
                </p:nvSpPr>
                <p:spPr bwMode="auto">
                  <a:xfrm>
                    <a:off x="5722938" y="1844675"/>
                    <a:ext cx="865187" cy="3816350"/>
                  </a:xfrm>
                  <a:custGeom>
                    <a:avLst/>
                    <a:gdLst>
                      <a:gd name="T0" fmla="*/ 545 w 545"/>
                      <a:gd name="T1" fmla="*/ 1769 h 2404"/>
                      <a:gd name="T2" fmla="*/ 0 w 545"/>
                      <a:gd name="T3" fmla="*/ 2404 h 2404"/>
                      <a:gd name="T4" fmla="*/ 0 w 545"/>
                      <a:gd name="T5" fmla="*/ 545 h 2404"/>
                      <a:gd name="T6" fmla="*/ 545 w 545"/>
                      <a:gd name="T7" fmla="*/ 0 h 2404"/>
                      <a:gd name="T8" fmla="*/ 545 w 545"/>
                      <a:gd name="T9" fmla="*/ 1769 h 240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45"/>
                      <a:gd name="T16" fmla="*/ 0 h 2404"/>
                      <a:gd name="T17" fmla="*/ 545 w 545"/>
                      <a:gd name="T18" fmla="*/ 2404 h 2404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45" h="2404">
                        <a:moveTo>
                          <a:pt x="545" y="1769"/>
                        </a:moveTo>
                        <a:lnTo>
                          <a:pt x="0" y="2404"/>
                        </a:lnTo>
                        <a:lnTo>
                          <a:pt x="0" y="545"/>
                        </a:lnTo>
                        <a:lnTo>
                          <a:pt x="545" y="0"/>
                        </a:lnTo>
                        <a:lnTo>
                          <a:pt x="545" y="1769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6588125" y="1844675"/>
                    <a:ext cx="0" cy="280828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" name="Line 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722938" y="4652963"/>
                    <a:ext cx="865187" cy="1008062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" name="Line 1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7667625" y="4652963"/>
                    <a:ext cx="720725" cy="1009650"/>
                  </a:xfrm>
                  <a:prstGeom prst="line">
                    <a:avLst/>
                  </a:prstGeom>
                  <a:noFill/>
                  <a:ln w="28575">
                    <a:solidFill>
                      <a:srgbClr val="00FF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667625" y="5518150"/>
                    <a:ext cx="431800" cy="4572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2400">
                        <a:latin typeface="Times New Roman" charset="0"/>
                      </a:rPr>
                      <a:t>A</a:t>
                    </a:r>
                    <a:endParaRPr lang="ru-RU" sz="2400">
                      <a:latin typeface="Times New Roman" charset="0"/>
                    </a:endParaRPr>
                  </a:p>
                </p:txBody>
              </p:sp>
              <p:sp>
                <p:nvSpPr>
                  <p:cNvPr id="21" name="Text Box 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364163" y="5589588"/>
                    <a:ext cx="433387" cy="4572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2400">
                        <a:latin typeface="Times New Roman" charset="0"/>
                      </a:rPr>
                      <a:t>B</a:t>
                    </a:r>
                    <a:endParaRPr lang="ru-RU" sz="2400">
                      <a:latin typeface="Times New Roman" charset="0"/>
                    </a:endParaRPr>
                  </a:p>
                </p:txBody>
              </p:sp>
              <p:sp>
                <p:nvSpPr>
                  <p:cNvPr id="22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588125" y="4221163"/>
                    <a:ext cx="503238" cy="4572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2400">
                        <a:latin typeface="Times New Roman" charset="0"/>
                      </a:rPr>
                      <a:t>C</a:t>
                    </a:r>
                    <a:endParaRPr lang="ru-RU" sz="2400">
                      <a:latin typeface="Times New Roman" charset="0"/>
                    </a:endParaRPr>
                  </a:p>
                </p:txBody>
              </p:sp>
              <p:sp>
                <p:nvSpPr>
                  <p:cNvPr id="23" name="Text 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388350" y="4221163"/>
                    <a:ext cx="433388" cy="4572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2400">
                        <a:latin typeface="Times New Roman" charset="0"/>
                      </a:rPr>
                      <a:t>D</a:t>
                    </a:r>
                    <a:endParaRPr lang="ru-RU" sz="2400">
                      <a:latin typeface="Times New Roman" charset="0"/>
                    </a:endParaRPr>
                  </a:p>
                </p:txBody>
              </p:sp>
              <p:sp>
                <p:nvSpPr>
                  <p:cNvPr id="24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6586538" y="1844675"/>
                    <a:ext cx="1079500" cy="3817938"/>
                  </a:xfrm>
                  <a:prstGeom prst="line">
                    <a:avLst/>
                  </a:prstGeom>
                  <a:noFill/>
                  <a:ln w="28575">
                    <a:solidFill>
                      <a:srgbClr val="00CCFF"/>
                    </a:solidFill>
                    <a:prstDash val="lgDash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" name="Text Box 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05675" y="2205038"/>
                    <a:ext cx="647700" cy="4572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2400">
                        <a:latin typeface="Times New Roman" charset="0"/>
                      </a:rPr>
                      <a:t>A</a:t>
                    </a:r>
                    <a:r>
                      <a:rPr lang="en-US" sz="2400" baseline="-25000">
                        <a:latin typeface="Times New Roman" charset="0"/>
                      </a:rPr>
                      <a:t>1</a:t>
                    </a:r>
                    <a:endParaRPr lang="ru-RU" sz="2400">
                      <a:latin typeface="Times New Roman" charset="0"/>
                    </a:endParaRPr>
                  </a:p>
                </p:txBody>
              </p:sp>
              <p:sp>
                <p:nvSpPr>
                  <p:cNvPr id="26" name="Text Box 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588125" y="1341438"/>
                    <a:ext cx="503238" cy="4572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2400">
                        <a:latin typeface="Times New Roman" charset="0"/>
                      </a:rPr>
                      <a:t>C</a:t>
                    </a:r>
                    <a:r>
                      <a:rPr lang="en-US" sz="2400" baseline="-25000">
                        <a:latin typeface="Times New Roman" charset="0"/>
                      </a:rPr>
                      <a:t>1</a:t>
                    </a:r>
                    <a:endParaRPr lang="ru-RU" sz="2400">
                      <a:latin typeface="Times New Roman" charset="0"/>
                    </a:endParaRPr>
                  </a:p>
                </p:txBody>
              </p:sp>
              <p:sp>
                <p:nvSpPr>
                  <p:cNvPr id="27" name="Text Box 2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243888" y="1341438"/>
                    <a:ext cx="576262" cy="4572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2400">
                        <a:latin typeface="Times New Roman" charset="0"/>
                      </a:rPr>
                      <a:t>D</a:t>
                    </a:r>
                    <a:r>
                      <a:rPr lang="en-US" sz="2400" baseline="-25000">
                        <a:latin typeface="Times New Roman" charset="0"/>
                      </a:rPr>
                      <a:t>1</a:t>
                    </a:r>
                    <a:endParaRPr lang="ru-RU" sz="2400">
                      <a:latin typeface="Times New Roman" charset="0"/>
                    </a:endParaRPr>
                  </a:p>
                </p:txBody>
              </p:sp>
              <p:sp>
                <p:nvSpPr>
                  <p:cNvPr id="28" name="Line 25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6588125" y="4652963"/>
                    <a:ext cx="1079500" cy="1008062"/>
                  </a:xfrm>
                  <a:prstGeom prst="line">
                    <a:avLst/>
                  </a:prstGeom>
                  <a:noFill/>
                  <a:ln w="28575">
                    <a:solidFill>
                      <a:srgbClr val="33CCCC"/>
                    </a:solidFill>
                    <a:prstDash val="lgDash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7667625" y="2708275"/>
                    <a:ext cx="0" cy="2952750"/>
                  </a:xfrm>
                  <a:prstGeom prst="line">
                    <a:avLst/>
                  </a:prstGeom>
                  <a:noFill/>
                  <a:ln w="28575">
                    <a:solidFill>
                      <a:srgbClr val="00FF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5724525" y="5661025"/>
                    <a:ext cx="1944688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FF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8" name="Группа 26"/>
              <p:cNvGrpSpPr/>
              <p:nvPr/>
            </p:nvGrpSpPr>
            <p:grpSpPr>
              <a:xfrm>
                <a:off x="5707406" y="1835592"/>
                <a:ext cx="2673014" cy="3828132"/>
                <a:chOff x="5715336" y="1844675"/>
                <a:chExt cx="2673014" cy="3828132"/>
              </a:xfrm>
            </p:grpSpPr>
            <p:grpSp>
              <p:nvGrpSpPr>
                <p:cNvPr id="9" name="Группа 25"/>
                <p:cNvGrpSpPr/>
                <p:nvPr/>
              </p:nvGrpSpPr>
              <p:grpSpPr>
                <a:xfrm>
                  <a:off x="5722938" y="1844675"/>
                  <a:ext cx="2665412" cy="3816350"/>
                  <a:chOff x="5722938" y="1844675"/>
                  <a:chExt cx="2665412" cy="3816350"/>
                </a:xfrm>
              </p:grpSpPr>
              <p:sp>
                <p:nvSpPr>
                  <p:cNvPr id="11" name="Freeform 10"/>
                  <p:cNvSpPr>
                    <a:spLocks/>
                  </p:cNvSpPr>
                  <p:nvPr/>
                </p:nvSpPr>
                <p:spPr bwMode="auto">
                  <a:xfrm>
                    <a:off x="7667625" y="1844675"/>
                    <a:ext cx="720725" cy="3816350"/>
                  </a:xfrm>
                  <a:custGeom>
                    <a:avLst/>
                    <a:gdLst>
                      <a:gd name="T0" fmla="*/ 454 w 454"/>
                      <a:gd name="T1" fmla="*/ 0 h 2404"/>
                      <a:gd name="T2" fmla="*/ 454 w 454"/>
                      <a:gd name="T3" fmla="*/ 1769 h 2404"/>
                      <a:gd name="T4" fmla="*/ 0 w 454"/>
                      <a:gd name="T5" fmla="*/ 2404 h 2404"/>
                      <a:gd name="T6" fmla="*/ 0 w 454"/>
                      <a:gd name="T7" fmla="*/ 545 h 2404"/>
                      <a:gd name="T8" fmla="*/ 454 w 454"/>
                      <a:gd name="T9" fmla="*/ 0 h 240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54"/>
                      <a:gd name="T16" fmla="*/ 0 h 2404"/>
                      <a:gd name="T17" fmla="*/ 454 w 454"/>
                      <a:gd name="T18" fmla="*/ 2404 h 2404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54" h="2404">
                        <a:moveTo>
                          <a:pt x="454" y="0"/>
                        </a:moveTo>
                        <a:lnTo>
                          <a:pt x="454" y="1769"/>
                        </a:lnTo>
                        <a:lnTo>
                          <a:pt x="0" y="2404"/>
                        </a:lnTo>
                        <a:lnTo>
                          <a:pt x="0" y="545"/>
                        </a:lnTo>
                        <a:lnTo>
                          <a:pt x="454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50195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" name="Freeform 18"/>
                  <p:cNvSpPr>
                    <a:spLocks/>
                  </p:cNvSpPr>
                  <p:nvPr/>
                </p:nvSpPr>
                <p:spPr bwMode="auto">
                  <a:xfrm>
                    <a:off x="5722938" y="1844675"/>
                    <a:ext cx="2665412" cy="865188"/>
                  </a:xfrm>
                  <a:custGeom>
                    <a:avLst/>
                    <a:gdLst>
                      <a:gd name="T0" fmla="*/ 0 w 1679"/>
                      <a:gd name="T1" fmla="*/ 545 h 545"/>
                      <a:gd name="T2" fmla="*/ 545 w 1679"/>
                      <a:gd name="T3" fmla="*/ 0 h 545"/>
                      <a:gd name="T4" fmla="*/ 1679 w 1679"/>
                      <a:gd name="T5" fmla="*/ 0 h 545"/>
                      <a:gd name="T6" fmla="*/ 1225 w 1679"/>
                      <a:gd name="T7" fmla="*/ 545 h 545"/>
                      <a:gd name="T8" fmla="*/ 0 w 1679"/>
                      <a:gd name="T9" fmla="*/ 545 h 54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679"/>
                      <a:gd name="T16" fmla="*/ 0 h 545"/>
                      <a:gd name="T17" fmla="*/ 1679 w 1679"/>
                      <a:gd name="T18" fmla="*/ 545 h 545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679" h="545">
                        <a:moveTo>
                          <a:pt x="0" y="545"/>
                        </a:moveTo>
                        <a:lnTo>
                          <a:pt x="545" y="0"/>
                        </a:lnTo>
                        <a:lnTo>
                          <a:pt x="1679" y="0"/>
                        </a:lnTo>
                        <a:lnTo>
                          <a:pt x="1225" y="545"/>
                        </a:lnTo>
                        <a:lnTo>
                          <a:pt x="0" y="545"/>
                        </a:ln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" name="Freeform 26"/>
                <p:cNvSpPr>
                  <a:spLocks/>
                </p:cNvSpPr>
                <p:nvPr/>
              </p:nvSpPr>
              <p:spPr bwMode="auto">
                <a:xfrm>
                  <a:off x="5715336" y="2720057"/>
                  <a:ext cx="1944688" cy="2952750"/>
                </a:xfrm>
                <a:custGeom>
                  <a:avLst/>
                  <a:gdLst>
                    <a:gd name="T0" fmla="*/ 0 w 1225"/>
                    <a:gd name="T1" fmla="*/ 0 h 1860"/>
                    <a:gd name="T2" fmla="*/ 1225 w 1225"/>
                    <a:gd name="T3" fmla="*/ 0 h 1860"/>
                    <a:gd name="T4" fmla="*/ 1225 w 1225"/>
                    <a:gd name="T5" fmla="*/ 1860 h 1860"/>
                    <a:gd name="T6" fmla="*/ 0 w 1225"/>
                    <a:gd name="T7" fmla="*/ 1860 h 1860"/>
                    <a:gd name="T8" fmla="*/ 0 w 1225"/>
                    <a:gd name="T9" fmla="*/ 0 h 18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5"/>
                    <a:gd name="T16" fmla="*/ 0 h 1860"/>
                    <a:gd name="T17" fmla="*/ 1225 w 1225"/>
                    <a:gd name="T18" fmla="*/ 1860 h 18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5" h="1860">
                      <a:moveTo>
                        <a:pt x="0" y="0"/>
                      </a:moveTo>
                      <a:lnTo>
                        <a:pt x="1225" y="0"/>
                      </a:lnTo>
                      <a:lnTo>
                        <a:pt x="1225" y="1860"/>
                      </a:lnTo>
                      <a:lnTo>
                        <a:pt x="0" y="18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33" name="Line 29"/>
            <p:cNvSpPr>
              <a:spLocks noChangeShapeType="1"/>
            </p:cNvSpPr>
            <p:nvPr/>
          </p:nvSpPr>
          <p:spPr bwMode="auto">
            <a:xfrm flipV="1">
              <a:off x="5837265" y="2541608"/>
              <a:ext cx="2663825" cy="3816350"/>
            </a:xfrm>
            <a:prstGeom prst="line">
              <a:avLst/>
            </a:prstGeom>
            <a:noFill/>
            <a:ln w="28575">
              <a:solidFill>
                <a:srgbClr val="00CCFF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5" name="Рисунок 34" descr="0002-002-Prjamougolnyj-parallelepiped.jpg"/>
          <p:cNvPicPr>
            <a:picLocks noChangeAspect="1"/>
          </p:cNvPicPr>
          <p:nvPr/>
        </p:nvPicPr>
        <p:blipFill>
          <a:blip r:embed="rId2" cstate="print"/>
          <a:srcRect l="22438" t="12201" r="27163" b="6794"/>
          <a:stretch>
            <a:fillRect/>
          </a:stretch>
        </p:blipFill>
        <p:spPr>
          <a:xfrm>
            <a:off x="7695730" y="0"/>
            <a:ext cx="1448270" cy="1745820"/>
          </a:xfrm>
          <a:prstGeom prst="rect">
            <a:avLst/>
          </a:prstGeom>
        </p:spPr>
      </p:pic>
      <p:sp>
        <p:nvSpPr>
          <p:cNvPr id="36" name="Прямоугольник 35"/>
          <p:cNvSpPr/>
          <p:nvPr/>
        </p:nvSpPr>
        <p:spPr>
          <a:xfrm>
            <a:off x="571472" y="4929198"/>
            <a:ext cx="4071966" cy="923330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dirty="0" smtClean="0">
                <a:latin typeface="Times New Roman" charset="0"/>
              </a:rPr>
              <a:t>АС</a:t>
            </a:r>
            <a:r>
              <a:rPr lang="ru-RU" sz="5400" baseline="-25000" dirty="0" smtClean="0">
                <a:latin typeface="Times New Roman" charset="0"/>
              </a:rPr>
              <a:t>1</a:t>
            </a:r>
            <a:r>
              <a:rPr lang="ru-RU" sz="5400" dirty="0" smtClean="0">
                <a:latin typeface="Times New Roman" charset="0"/>
              </a:rPr>
              <a:t> = </a:t>
            </a:r>
            <a:r>
              <a:rPr lang="en-US" sz="5400" dirty="0" smtClean="0">
                <a:latin typeface="Times New Roman" charset="0"/>
              </a:rPr>
              <a:t>BD</a:t>
            </a:r>
            <a:r>
              <a:rPr lang="ru-RU" sz="5400" baseline="-25000" dirty="0" smtClean="0">
                <a:latin typeface="Times New Roman" charset="0"/>
              </a:rPr>
              <a:t>1</a:t>
            </a:r>
            <a:endParaRPr lang="ru-RU" sz="5400" dirty="0">
              <a:latin typeface="Times New Roman" charset="0"/>
            </a:endParaRPr>
          </a:p>
        </p:txBody>
      </p:sp>
      <p:sp>
        <p:nvSpPr>
          <p:cNvPr id="38" name="Номер слайда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42E1-4BFE-4225-973A-A65657FC3C5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6" grpId="0" uiExpand="1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6572296" cy="1143000"/>
          </a:xfrm>
        </p:spPr>
        <p:txBody>
          <a:bodyPr>
            <a:normAutofit/>
          </a:bodyPr>
          <a:lstStyle/>
          <a:p>
            <a:pPr algn="l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Куб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3"/>
            <a:ext cx="4471990" cy="35719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Georgia" pitchFamily="18" charset="0"/>
              </a:rPr>
              <a:t>Прямоугольный параллелепипед, у которого все три измерения равны, называется </a:t>
            </a: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кубом</a:t>
            </a:r>
            <a:r>
              <a:rPr lang="ru-RU" dirty="0" smtClean="0">
                <a:latin typeface="Georgia" pitchFamily="18" charset="0"/>
              </a:rPr>
              <a:t>. Все грани куба – равные друг другу квадраты.</a:t>
            </a:r>
          </a:p>
          <a:p>
            <a:endParaRPr lang="ru-RU" dirty="0"/>
          </a:p>
        </p:txBody>
      </p:sp>
      <p:pic>
        <p:nvPicPr>
          <p:cNvPr id="4" name="Рисунок 3" descr="0002-002-Prjamougolnyj-parallelepiped.jpg"/>
          <p:cNvPicPr>
            <a:picLocks noChangeAspect="1"/>
          </p:cNvPicPr>
          <p:nvPr/>
        </p:nvPicPr>
        <p:blipFill>
          <a:blip r:embed="rId2" cstate="print"/>
          <a:srcRect l="22438" t="12201" r="27163" b="6794"/>
          <a:stretch>
            <a:fillRect/>
          </a:stretch>
        </p:blipFill>
        <p:spPr>
          <a:xfrm>
            <a:off x="7695730" y="0"/>
            <a:ext cx="1448270" cy="1745820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5572132" y="2786058"/>
            <a:ext cx="2952750" cy="2665413"/>
            <a:chOff x="5003800" y="2276475"/>
            <a:chExt cx="2952750" cy="2665413"/>
          </a:xfrm>
        </p:grpSpPr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5867400" y="2276475"/>
              <a:ext cx="2089150" cy="19431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5003800" y="2276475"/>
              <a:ext cx="863600" cy="2665413"/>
            </a:xfrm>
            <a:custGeom>
              <a:avLst/>
              <a:gdLst>
                <a:gd name="T0" fmla="*/ 544 w 544"/>
                <a:gd name="T1" fmla="*/ 0 h 1679"/>
                <a:gd name="T2" fmla="*/ 544 w 544"/>
                <a:gd name="T3" fmla="*/ 1225 h 1679"/>
                <a:gd name="T4" fmla="*/ 0 w 544"/>
                <a:gd name="T5" fmla="*/ 1679 h 1679"/>
                <a:gd name="T6" fmla="*/ 0 w 544"/>
                <a:gd name="T7" fmla="*/ 363 h 1679"/>
                <a:gd name="T8" fmla="*/ 544 w 544"/>
                <a:gd name="T9" fmla="*/ 0 h 16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4"/>
                <a:gd name="T16" fmla="*/ 0 h 1679"/>
                <a:gd name="T17" fmla="*/ 544 w 544"/>
                <a:gd name="T18" fmla="*/ 1679 h 16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4" h="1679">
                  <a:moveTo>
                    <a:pt x="544" y="0"/>
                  </a:moveTo>
                  <a:lnTo>
                    <a:pt x="544" y="1225"/>
                  </a:lnTo>
                  <a:lnTo>
                    <a:pt x="0" y="1679"/>
                  </a:lnTo>
                  <a:lnTo>
                    <a:pt x="0" y="363"/>
                  </a:lnTo>
                  <a:lnTo>
                    <a:pt x="544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5003800" y="4221163"/>
              <a:ext cx="2952750" cy="720725"/>
            </a:xfrm>
            <a:custGeom>
              <a:avLst/>
              <a:gdLst>
                <a:gd name="T0" fmla="*/ 0 w 1860"/>
                <a:gd name="T1" fmla="*/ 454 h 454"/>
                <a:gd name="T2" fmla="*/ 544 w 1860"/>
                <a:gd name="T3" fmla="*/ 0 h 454"/>
                <a:gd name="T4" fmla="*/ 1860 w 1860"/>
                <a:gd name="T5" fmla="*/ 0 h 454"/>
                <a:gd name="T6" fmla="*/ 1316 w 1860"/>
                <a:gd name="T7" fmla="*/ 454 h 454"/>
                <a:gd name="T8" fmla="*/ 0 w 1860"/>
                <a:gd name="T9" fmla="*/ 454 h 4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60"/>
                <a:gd name="T16" fmla="*/ 0 h 454"/>
                <a:gd name="T17" fmla="*/ 1860 w 1860"/>
                <a:gd name="T18" fmla="*/ 454 h 4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60" h="454">
                  <a:moveTo>
                    <a:pt x="0" y="454"/>
                  </a:moveTo>
                  <a:lnTo>
                    <a:pt x="544" y="0"/>
                  </a:lnTo>
                  <a:lnTo>
                    <a:pt x="1860" y="0"/>
                  </a:lnTo>
                  <a:lnTo>
                    <a:pt x="1316" y="454"/>
                  </a:lnTo>
                  <a:lnTo>
                    <a:pt x="0" y="45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Line 16"/>
            <p:cNvSpPr>
              <a:spLocks noChangeShapeType="1"/>
            </p:cNvSpPr>
            <p:nvPr/>
          </p:nvSpPr>
          <p:spPr bwMode="auto">
            <a:xfrm>
              <a:off x="5867400" y="2276475"/>
              <a:ext cx="0" cy="19446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Line 17"/>
            <p:cNvSpPr>
              <a:spLocks noChangeShapeType="1"/>
            </p:cNvSpPr>
            <p:nvPr/>
          </p:nvSpPr>
          <p:spPr bwMode="auto">
            <a:xfrm flipH="1">
              <a:off x="5003800" y="4221163"/>
              <a:ext cx="863600" cy="7207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18"/>
            <p:cNvSpPr>
              <a:spLocks noChangeShapeType="1"/>
            </p:cNvSpPr>
            <p:nvPr/>
          </p:nvSpPr>
          <p:spPr bwMode="auto">
            <a:xfrm>
              <a:off x="5867400" y="4221163"/>
              <a:ext cx="208915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5073250" y="2276872"/>
            <a:ext cx="4032250" cy="3408362"/>
            <a:chOff x="4500563" y="1773238"/>
            <a:chExt cx="4032250" cy="3408362"/>
          </a:xfrm>
        </p:grpSpPr>
        <p:sp>
          <p:nvSpPr>
            <p:cNvPr id="13" name="Rectangle 20"/>
            <p:cNvSpPr>
              <a:spLocks noChangeArrowheads="1"/>
            </p:cNvSpPr>
            <p:nvPr/>
          </p:nvSpPr>
          <p:spPr bwMode="auto">
            <a:xfrm>
              <a:off x="5003800" y="2852738"/>
              <a:ext cx="2089150" cy="20875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Freeform 21"/>
            <p:cNvSpPr>
              <a:spLocks/>
            </p:cNvSpPr>
            <p:nvPr/>
          </p:nvSpPr>
          <p:spPr bwMode="auto">
            <a:xfrm>
              <a:off x="5003800" y="2276475"/>
              <a:ext cx="2952750" cy="576263"/>
            </a:xfrm>
            <a:custGeom>
              <a:avLst/>
              <a:gdLst>
                <a:gd name="T0" fmla="*/ 0 w 1860"/>
                <a:gd name="T1" fmla="*/ 363 h 363"/>
                <a:gd name="T2" fmla="*/ 544 w 1860"/>
                <a:gd name="T3" fmla="*/ 0 h 363"/>
                <a:gd name="T4" fmla="*/ 1860 w 1860"/>
                <a:gd name="T5" fmla="*/ 0 h 363"/>
                <a:gd name="T6" fmla="*/ 1316 w 1860"/>
                <a:gd name="T7" fmla="*/ 363 h 363"/>
                <a:gd name="T8" fmla="*/ 0 w 1860"/>
                <a:gd name="T9" fmla="*/ 363 h 3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60"/>
                <a:gd name="T16" fmla="*/ 0 h 363"/>
                <a:gd name="T17" fmla="*/ 1860 w 1860"/>
                <a:gd name="T18" fmla="*/ 363 h 3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60" h="363">
                  <a:moveTo>
                    <a:pt x="0" y="363"/>
                  </a:moveTo>
                  <a:lnTo>
                    <a:pt x="544" y="0"/>
                  </a:lnTo>
                  <a:lnTo>
                    <a:pt x="1860" y="0"/>
                  </a:lnTo>
                  <a:lnTo>
                    <a:pt x="1316" y="363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22"/>
            <p:cNvSpPr>
              <a:spLocks/>
            </p:cNvSpPr>
            <p:nvPr/>
          </p:nvSpPr>
          <p:spPr bwMode="auto">
            <a:xfrm>
              <a:off x="7092950" y="2276475"/>
              <a:ext cx="863600" cy="2665413"/>
            </a:xfrm>
            <a:custGeom>
              <a:avLst/>
              <a:gdLst>
                <a:gd name="T0" fmla="*/ 544 w 544"/>
                <a:gd name="T1" fmla="*/ 0 h 1679"/>
                <a:gd name="T2" fmla="*/ 544 w 544"/>
                <a:gd name="T3" fmla="*/ 1225 h 1679"/>
                <a:gd name="T4" fmla="*/ 0 w 544"/>
                <a:gd name="T5" fmla="*/ 1679 h 1679"/>
                <a:gd name="T6" fmla="*/ 0 w 544"/>
                <a:gd name="T7" fmla="*/ 363 h 1679"/>
                <a:gd name="T8" fmla="*/ 544 w 544"/>
                <a:gd name="T9" fmla="*/ 0 h 16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4"/>
                <a:gd name="T16" fmla="*/ 0 h 1679"/>
                <a:gd name="T17" fmla="*/ 544 w 544"/>
                <a:gd name="T18" fmla="*/ 1679 h 16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4" h="1679">
                  <a:moveTo>
                    <a:pt x="544" y="0"/>
                  </a:moveTo>
                  <a:lnTo>
                    <a:pt x="544" y="1225"/>
                  </a:lnTo>
                  <a:lnTo>
                    <a:pt x="0" y="1679"/>
                  </a:lnTo>
                  <a:lnTo>
                    <a:pt x="0" y="363"/>
                  </a:lnTo>
                  <a:lnTo>
                    <a:pt x="544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Text Box 24"/>
            <p:cNvSpPr txBox="1">
              <a:spLocks noChangeArrowheads="1"/>
            </p:cNvSpPr>
            <p:nvPr/>
          </p:nvSpPr>
          <p:spPr bwMode="auto">
            <a:xfrm>
              <a:off x="4572000" y="4724400"/>
              <a:ext cx="431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imes New Roman" charset="0"/>
                </a:rPr>
                <a:t>A</a:t>
              </a:r>
              <a:endParaRPr lang="ru-RU" sz="2400">
                <a:latin typeface="Times New Roman" charset="0"/>
              </a:endParaRPr>
            </a:p>
          </p:txBody>
        </p:sp>
        <p:sp>
          <p:nvSpPr>
            <p:cNvPr id="17" name="Text Box 25"/>
            <p:cNvSpPr txBox="1">
              <a:spLocks noChangeArrowheads="1"/>
            </p:cNvSpPr>
            <p:nvPr/>
          </p:nvSpPr>
          <p:spPr bwMode="auto">
            <a:xfrm>
              <a:off x="5940425" y="3716338"/>
              <a:ext cx="431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dirty="0">
                  <a:latin typeface="Times New Roman" charset="0"/>
                </a:rPr>
                <a:t>B</a:t>
              </a:r>
              <a:endParaRPr lang="ru-RU" sz="2400" dirty="0">
                <a:latin typeface="Times New Roman" charset="0"/>
              </a:endParaRPr>
            </a:p>
          </p:txBody>
        </p:sp>
        <p:sp>
          <p:nvSpPr>
            <p:cNvPr id="18" name="Text Box 26"/>
            <p:cNvSpPr txBox="1">
              <a:spLocks noChangeArrowheads="1"/>
            </p:cNvSpPr>
            <p:nvPr/>
          </p:nvSpPr>
          <p:spPr bwMode="auto">
            <a:xfrm>
              <a:off x="8027988" y="3789363"/>
              <a:ext cx="5048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imes New Roman" charset="0"/>
                </a:rPr>
                <a:t>C</a:t>
              </a:r>
              <a:endParaRPr lang="ru-RU" sz="2400">
                <a:latin typeface="Times New Roman" charset="0"/>
              </a:endParaRPr>
            </a:p>
          </p:txBody>
        </p:sp>
        <p:sp>
          <p:nvSpPr>
            <p:cNvPr id="19" name="Text Box 27"/>
            <p:cNvSpPr txBox="1">
              <a:spLocks noChangeArrowheads="1"/>
            </p:cNvSpPr>
            <p:nvPr/>
          </p:nvSpPr>
          <p:spPr bwMode="auto">
            <a:xfrm>
              <a:off x="7235825" y="4724400"/>
              <a:ext cx="57626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imes New Roman" charset="0"/>
                </a:rPr>
                <a:t>D</a:t>
              </a:r>
              <a:endParaRPr lang="ru-RU" sz="2400">
                <a:latin typeface="Times New Roman" charset="0"/>
              </a:endParaRPr>
            </a:p>
          </p:txBody>
        </p:sp>
        <p:sp>
          <p:nvSpPr>
            <p:cNvPr id="20" name="Text Box 28"/>
            <p:cNvSpPr txBox="1">
              <a:spLocks noChangeArrowheads="1"/>
            </p:cNvSpPr>
            <p:nvPr/>
          </p:nvSpPr>
          <p:spPr bwMode="auto">
            <a:xfrm>
              <a:off x="4500563" y="2636838"/>
              <a:ext cx="57626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imes New Roman" charset="0"/>
                </a:rPr>
                <a:t>A</a:t>
              </a:r>
              <a:r>
                <a:rPr lang="en-US" sz="2400" baseline="-25000">
                  <a:latin typeface="Times New Roman" charset="0"/>
                </a:rPr>
                <a:t>1</a:t>
              </a:r>
              <a:endParaRPr lang="ru-RU" sz="2400">
                <a:latin typeface="Times New Roman" charset="0"/>
              </a:endParaRPr>
            </a:p>
          </p:txBody>
        </p:sp>
        <p:sp>
          <p:nvSpPr>
            <p:cNvPr id="21" name="Text Box 29"/>
            <p:cNvSpPr txBox="1">
              <a:spLocks noChangeArrowheads="1"/>
            </p:cNvSpPr>
            <p:nvPr/>
          </p:nvSpPr>
          <p:spPr bwMode="auto">
            <a:xfrm>
              <a:off x="5867400" y="1773238"/>
              <a:ext cx="5032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imes New Roman" charset="0"/>
                </a:rPr>
                <a:t>B</a:t>
              </a:r>
              <a:r>
                <a:rPr lang="en-US" sz="2400" baseline="-25000">
                  <a:latin typeface="Times New Roman" charset="0"/>
                </a:rPr>
                <a:t>1</a:t>
              </a:r>
              <a:endParaRPr lang="ru-RU" sz="2400">
                <a:latin typeface="Times New Roman" charset="0"/>
              </a:endParaRPr>
            </a:p>
          </p:txBody>
        </p:sp>
        <p:sp>
          <p:nvSpPr>
            <p:cNvPr id="22" name="Text Box 30"/>
            <p:cNvSpPr txBox="1">
              <a:spLocks noChangeArrowheads="1"/>
            </p:cNvSpPr>
            <p:nvPr/>
          </p:nvSpPr>
          <p:spPr bwMode="auto">
            <a:xfrm>
              <a:off x="7956550" y="1844675"/>
              <a:ext cx="5746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imes New Roman" charset="0"/>
                </a:rPr>
                <a:t>C</a:t>
              </a:r>
              <a:r>
                <a:rPr lang="en-US" sz="2400" baseline="-25000">
                  <a:latin typeface="Times New Roman" charset="0"/>
                </a:rPr>
                <a:t>1</a:t>
              </a:r>
              <a:endParaRPr lang="ru-RU" sz="2400">
                <a:latin typeface="Times New Roman" charset="0"/>
              </a:endParaRPr>
            </a:p>
          </p:txBody>
        </p:sp>
        <p:sp>
          <p:nvSpPr>
            <p:cNvPr id="23" name="Text Box 31"/>
            <p:cNvSpPr txBox="1">
              <a:spLocks noChangeArrowheads="1"/>
            </p:cNvSpPr>
            <p:nvPr/>
          </p:nvSpPr>
          <p:spPr bwMode="auto">
            <a:xfrm>
              <a:off x="7092950" y="2708275"/>
              <a:ext cx="7207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imes New Roman" charset="0"/>
                </a:rPr>
                <a:t>D</a:t>
              </a:r>
              <a:r>
                <a:rPr lang="en-US" sz="2400" baseline="-25000">
                  <a:latin typeface="Times New Roman" charset="0"/>
                </a:rPr>
                <a:t>1</a:t>
              </a:r>
              <a:endParaRPr lang="ru-RU" sz="2400">
                <a:latin typeface="Times New Roman" charset="0"/>
              </a:endParaRPr>
            </a:p>
          </p:txBody>
        </p:sp>
        <p:sp>
          <p:nvSpPr>
            <p:cNvPr id="24" name="Line 32"/>
            <p:cNvSpPr>
              <a:spLocks noChangeShapeType="1"/>
            </p:cNvSpPr>
            <p:nvPr/>
          </p:nvSpPr>
          <p:spPr bwMode="auto">
            <a:xfrm>
              <a:off x="7092950" y="2852738"/>
              <a:ext cx="0" cy="208915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Line 33"/>
            <p:cNvSpPr>
              <a:spLocks noChangeShapeType="1"/>
            </p:cNvSpPr>
            <p:nvPr/>
          </p:nvSpPr>
          <p:spPr bwMode="auto">
            <a:xfrm flipH="1">
              <a:off x="5003800" y="4941888"/>
              <a:ext cx="2089150" cy="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Line 34"/>
            <p:cNvSpPr>
              <a:spLocks noChangeShapeType="1"/>
            </p:cNvSpPr>
            <p:nvPr/>
          </p:nvSpPr>
          <p:spPr bwMode="auto">
            <a:xfrm flipV="1">
              <a:off x="7092950" y="4221163"/>
              <a:ext cx="863600" cy="720725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" name="Text Box 35"/>
          <p:cNvSpPr txBox="1">
            <a:spLocks noChangeArrowheads="1"/>
          </p:cNvSpPr>
          <p:nvPr/>
        </p:nvSpPr>
        <p:spPr bwMode="auto">
          <a:xfrm>
            <a:off x="428596" y="5572140"/>
            <a:ext cx="4357718" cy="646331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dirty="0">
                <a:latin typeface="Times New Roman" charset="0"/>
              </a:rPr>
              <a:t>DA = DC = DD</a:t>
            </a:r>
            <a:r>
              <a:rPr lang="en-US" sz="3600" baseline="-25000" dirty="0">
                <a:latin typeface="Times New Roman" charset="0"/>
              </a:rPr>
              <a:t>1</a:t>
            </a:r>
            <a:endParaRPr lang="ru-RU" sz="3600" dirty="0">
              <a:latin typeface="Times New Roman" charset="0"/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42E1-4BFE-4225-973A-A65657FC3C5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7" grpId="0" uiExpand="1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928670"/>
            <a:ext cx="5929354" cy="22145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latin typeface="Georgia" pitchFamily="18" charset="0"/>
              </a:rPr>
              <a:t>Задача № 1. </a:t>
            </a:r>
            <a:r>
              <a:rPr lang="ru-RU" sz="2400" dirty="0" smtClean="0">
                <a:latin typeface="Georgia" pitchFamily="18" charset="0"/>
              </a:rPr>
              <a:t>Сколько ушло проволоки на каркас модели прямоугольного параллелепипеда, если его измерения 10 см, 7см и 5 см?</a:t>
            </a:r>
          </a:p>
          <a:p>
            <a:pPr>
              <a:buNone/>
            </a:pPr>
            <a:endParaRPr lang="ru-RU" sz="2400" dirty="0">
              <a:latin typeface="Georgia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142852"/>
          <a:ext cx="1000132" cy="6429420"/>
        </p:xfrm>
        <a:graphic>
          <a:graphicData uri="http://schemas.openxmlformats.org/drawingml/2006/table">
            <a:tbl>
              <a:tblPr/>
              <a:tblGrid>
                <a:gridCol w="1000132"/>
              </a:tblGrid>
              <a:tr h="64294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i="1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Задачи на закрепление</a:t>
                      </a:r>
                      <a:endParaRPr lang="ru-RU" sz="4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50683" marR="5068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0"/>
                    </a:gradFill>
                  </a:tcPr>
                </a:tc>
              </a:tr>
            </a:tbl>
          </a:graphicData>
        </a:graphic>
      </p:graphicFrame>
      <p:pic>
        <p:nvPicPr>
          <p:cNvPr id="5" name="Рисунок 4" descr="0002-002-Prjamougolnyj-parallelepiped.jpg"/>
          <p:cNvPicPr>
            <a:picLocks noChangeAspect="1"/>
          </p:cNvPicPr>
          <p:nvPr/>
        </p:nvPicPr>
        <p:blipFill>
          <a:blip r:embed="rId2" cstate="print"/>
          <a:srcRect l="22438" t="12201" r="27163" b="6794"/>
          <a:stretch>
            <a:fillRect/>
          </a:stretch>
        </p:blipFill>
        <p:spPr>
          <a:xfrm>
            <a:off x="7695730" y="0"/>
            <a:ext cx="1448270" cy="174582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71604" y="3441680"/>
            <a:ext cx="67151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400" b="1" i="1" dirty="0" smtClean="0">
                <a:solidFill>
                  <a:prstClr val="black"/>
                </a:solidFill>
                <a:latin typeface="Georgia" pitchFamily="18" charset="0"/>
              </a:rPr>
              <a:t>Задача № 2. </a:t>
            </a:r>
            <a:r>
              <a:rPr lang="ru-RU" sz="2400" dirty="0" smtClean="0">
                <a:solidFill>
                  <a:prstClr val="black"/>
                </a:solidFill>
                <a:latin typeface="Georgia" pitchFamily="18" charset="0"/>
              </a:rPr>
              <a:t>Высота прямоугольного параллелепипеда равна 2,4 дм. Длина его в  3 раза меньше высоты, а ширина в 6 раз меньше высоты. Найдите площадь основания прямоугольного параллелепипеда.</a:t>
            </a:r>
            <a:endParaRPr lang="ru-RU" sz="2400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42E1-4BFE-4225-973A-A65657FC3C5C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020272" y="2636912"/>
            <a:ext cx="16926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(88 см)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372200" y="5517232"/>
            <a:ext cx="2771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(0,032 дм</a:t>
            </a:r>
            <a:r>
              <a:rPr kumimoji="0" lang="ru-RU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allAtOnce"/>
      <p:bldP spid="5121" grpId="0" build="p"/>
      <p:bldP spid="512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параллелепипед\Quader_5Aufgab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8457" y="357166"/>
            <a:ext cx="8009581" cy="6500834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142852"/>
          <a:ext cx="1000132" cy="6429420"/>
        </p:xfrm>
        <a:graphic>
          <a:graphicData uri="http://schemas.openxmlformats.org/drawingml/2006/table">
            <a:tbl>
              <a:tblPr/>
              <a:tblGrid>
                <a:gridCol w="1000132"/>
              </a:tblGrid>
              <a:tr h="64294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i="1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Задачи на закрепление</a:t>
                      </a:r>
                      <a:endParaRPr lang="ru-RU" sz="4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50683" marR="5068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0"/>
                    </a:gradFill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42E1-4BFE-4225-973A-A65657FC3C5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Цели урока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Georgia" pitchFamily="18" charset="0"/>
              </a:rPr>
              <a:t>Ввести понятие прямоугольного параллелепипеда;</a:t>
            </a:r>
          </a:p>
          <a:p>
            <a:r>
              <a:rPr lang="ru-RU" sz="4000" dirty="0" smtClean="0">
                <a:latin typeface="Georgia" pitchFamily="18" charset="0"/>
              </a:rPr>
              <a:t>Рассмотреть свойства его граней, двугранных углов и диагоналей;</a:t>
            </a:r>
          </a:p>
          <a:p>
            <a:r>
              <a:rPr lang="ru-RU" sz="4000" dirty="0" smtClean="0">
                <a:latin typeface="Georgia" pitchFamily="18" charset="0"/>
              </a:rPr>
              <a:t>Сформировать навык решения задач о диагонали прямоугольного параллелепипеда.</a:t>
            </a:r>
            <a:endParaRPr lang="ru-RU" sz="4000" dirty="0">
              <a:latin typeface="Georgia" pitchFamily="18" charset="0"/>
            </a:endParaRPr>
          </a:p>
        </p:txBody>
      </p:sp>
      <p:pic>
        <p:nvPicPr>
          <p:cNvPr id="4" name="Рисунок 3" descr="0002-002-Prjamougolnyj-parallelepiped.jpg"/>
          <p:cNvPicPr>
            <a:picLocks noChangeAspect="1"/>
          </p:cNvPicPr>
          <p:nvPr/>
        </p:nvPicPr>
        <p:blipFill>
          <a:blip r:embed="rId2" cstate="print"/>
          <a:srcRect l="22438" t="12201" r="27163" b="6794"/>
          <a:stretch>
            <a:fillRect/>
          </a:stretch>
        </p:blipFill>
        <p:spPr>
          <a:xfrm>
            <a:off x="7695730" y="0"/>
            <a:ext cx="1448270" cy="1745820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42E1-4BFE-4225-973A-A65657FC3C5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58006" cy="1143000"/>
          </a:xfrm>
        </p:spPr>
        <p:txBody>
          <a:bodyPr>
            <a:normAutofit fontScale="90000"/>
          </a:bodyPr>
          <a:lstStyle/>
          <a:p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Параллелепипед - 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ru-RU" sz="3600" dirty="0" smtClean="0">
                <a:latin typeface="Georgia" pitchFamily="18" charset="0"/>
              </a:rPr>
              <a:t>Призма, основания которой являются параллелограммы. (параллелограмм – четырехугольник, у которого противоположные стороны параллельны и равны).</a:t>
            </a:r>
          </a:p>
          <a:p>
            <a:r>
              <a:rPr lang="ru-RU" sz="3600" dirty="0" smtClean="0">
                <a:latin typeface="Georgia" pitchFamily="18" charset="0"/>
              </a:rPr>
              <a:t>Он имеет 6 граней, каждая из которых является параллелограммом.</a:t>
            </a:r>
            <a:endParaRPr lang="ru-RU" sz="3600" dirty="0">
              <a:latin typeface="Georgia" pitchFamily="18" charset="0"/>
            </a:endParaRPr>
          </a:p>
        </p:txBody>
      </p:sp>
      <p:pic>
        <p:nvPicPr>
          <p:cNvPr id="4" name="Рисунок 3" descr="0002-002-Prjamougolnyj-parallelepiped.jpg"/>
          <p:cNvPicPr>
            <a:picLocks noChangeAspect="1"/>
          </p:cNvPicPr>
          <p:nvPr/>
        </p:nvPicPr>
        <p:blipFill>
          <a:blip r:embed="rId3" cstate="print"/>
          <a:srcRect l="22438" t="12201" r="27163" b="6794"/>
          <a:stretch>
            <a:fillRect/>
          </a:stretch>
        </p:blipFill>
        <p:spPr>
          <a:xfrm>
            <a:off x="7695730" y="0"/>
            <a:ext cx="1448270" cy="1745820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42E1-4BFE-4225-973A-A65657FC3C5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274638"/>
            <a:ext cx="4258816" cy="778098"/>
          </a:xfrm>
        </p:spPr>
        <p:txBody>
          <a:bodyPr>
            <a:normAutofit fontScale="90000"/>
          </a:bodyPr>
          <a:lstStyle/>
          <a:p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Опрос  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eorgia" pitchFamily="18" charset="0"/>
            </a:endParaRPr>
          </a:p>
        </p:txBody>
      </p:sp>
      <p:pic>
        <p:nvPicPr>
          <p:cNvPr id="5" name="Рисунок 4" descr="0003-003-Prjamougolnyj-parallelepiped.jpg"/>
          <p:cNvPicPr>
            <a:picLocks noChangeAspect="1"/>
          </p:cNvPicPr>
          <p:nvPr/>
        </p:nvPicPr>
        <p:blipFill>
          <a:blip r:embed="rId2" cstate="print"/>
          <a:srcRect l="7054" t="10077" r="49113" b="19387"/>
          <a:stretch>
            <a:fillRect/>
          </a:stretch>
        </p:blipFill>
        <p:spPr>
          <a:xfrm>
            <a:off x="179512" y="260648"/>
            <a:ext cx="4194980" cy="5062907"/>
          </a:xfrm>
          <a:prstGeom prst="rect">
            <a:avLst/>
          </a:prstGeom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4716016" y="1196752"/>
            <a:ext cx="410445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1.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На модели параллелепипеда назвать: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а) вершины;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б)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боковые ребра;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Georgia" pitchFamily="18" charset="0"/>
                <a:cs typeface="Times New Roman" pitchFamily="18" charset="0"/>
              </a:rPr>
              <a:t>в) грани;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Times New Roman" pitchFamily="18" charset="0"/>
              </a:rPr>
              <a:t>г)</a:t>
            </a:r>
            <a:r>
              <a:rPr lang="ru-RU" sz="2800" dirty="0" smtClean="0">
                <a:latin typeface="Georgia" pitchFamily="18" charset="0"/>
                <a:cs typeface="Times New Roman" pitchFamily="18" charset="0"/>
              </a:rPr>
              <a:t> основания;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Times New Roman" pitchFamily="18" charset="0"/>
              </a:rPr>
              <a:t>д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Times New Roman" pitchFamily="18" charset="0"/>
              </a:rPr>
              <a:t>) диагонали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Times New Roman" pitchFamily="18" charset="0"/>
              </a:rPr>
              <a:t> граней.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4644008" y="5445224"/>
            <a:ext cx="43204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2.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Теорема Пифагора.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42E1-4BFE-4225-973A-A65657FC3C5C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8" name="Рисунок 7" descr="0002-002-Prjamougolnyj-parallelepiped.jpg"/>
          <p:cNvPicPr>
            <a:picLocks noChangeAspect="1"/>
          </p:cNvPicPr>
          <p:nvPr/>
        </p:nvPicPr>
        <p:blipFill>
          <a:blip r:embed="rId3" cstate="print"/>
          <a:srcRect l="22438" t="12201" r="27163" b="6794"/>
          <a:stretch>
            <a:fillRect/>
          </a:stretch>
        </p:blipFill>
        <p:spPr>
          <a:xfrm>
            <a:off x="7733070" y="0"/>
            <a:ext cx="1410930" cy="17008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3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 build="p"/>
      <p:bldP spid="1433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827584" y="764704"/>
            <a:ext cx="7560840" cy="4032448"/>
            <a:chOff x="755576" y="620688"/>
            <a:chExt cx="7560840" cy="4032448"/>
          </a:xfrm>
        </p:grpSpPr>
        <p:sp>
          <p:nvSpPr>
            <p:cNvPr id="8" name="Блок-схема: процесс 7"/>
            <p:cNvSpPr/>
            <p:nvPr/>
          </p:nvSpPr>
          <p:spPr>
            <a:xfrm>
              <a:off x="755576" y="2627806"/>
              <a:ext cx="2160240" cy="2016224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Общего вида </a:t>
              </a:r>
              <a:r>
                <a:rPr lang="ru-RU" dirty="0" smtClean="0"/>
                <a:t>– все грани которого произвольные параллелограммы</a:t>
              </a:r>
              <a:endParaRPr lang="ru-RU" dirty="0"/>
            </a:p>
          </p:txBody>
        </p:sp>
        <p:grpSp>
          <p:nvGrpSpPr>
            <p:cNvPr id="12" name="Группа 11"/>
            <p:cNvGrpSpPr/>
            <p:nvPr/>
          </p:nvGrpSpPr>
          <p:grpSpPr>
            <a:xfrm>
              <a:off x="1439652" y="620688"/>
              <a:ext cx="6876764" cy="4032448"/>
              <a:chOff x="1439652" y="620688"/>
              <a:chExt cx="6876764" cy="4032448"/>
            </a:xfrm>
          </p:grpSpPr>
          <p:sp>
            <p:nvSpPr>
              <p:cNvPr id="4" name="Блок-схема: процесс 3"/>
              <p:cNvSpPr/>
              <p:nvPr/>
            </p:nvSpPr>
            <p:spPr>
              <a:xfrm>
                <a:off x="2123728" y="620688"/>
                <a:ext cx="4824536" cy="792088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ln w="31550" cmpd="sng">
                      <a:gradFill>
                        <a:gsLst>
                          <a:gs pos="25000">
                            <a:schemeClr val="accent1">
                              <a:shade val="25000"/>
                              <a:satMod val="190000"/>
                            </a:schemeClr>
                          </a:gs>
                          <a:gs pos="80000">
                            <a:schemeClr val="accent1">
                              <a:tint val="75000"/>
                              <a:satMod val="190000"/>
                            </a:schemeClr>
                          </a:gs>
                        </a:gsLst>
                        <a:lin ang="5400000"/>
                      </a:gradFill>
                      <a:prstDash val="solid"/>
                    </a:ln>
                    <a:solidFill>
                      <a:srgbClr val="FFFFFF"/>
                    </a:solidFill>
                    <a:effectLst>
                      <a:outerShdw blurRad="41275" dist="12700" dir="120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параллелепипед</a:t>
                </a:r>
                <a:endParaRPr lang="ru-RU" sz="3600" b="1" dirty="0">
                  <a:ln w="31550" cmpd="sng">
                    <a:gradFill>
                      <a:gsLst>
                        <a:gs pos="25000">
                          <a:schemeClr val="accent1">
                            <a:shade val="25000"/>
                            <a:satMod val="190000"/>
                          </a:schemeClr>
                        </a:gs>
                        <a:gs pos="80000">
                          <a:schemeClr val="accent1">
                            <a:tint val="75000"/>
                            <a:satMod val="19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rgbClr val="FFFFFF"/>
                  </a:solidFill>
                  <a:effectLst>
                    <a:outerShdw blurRad="41275" dist="12700" dir="120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  <p:sp>
            <p:nvSpPr>
              <p:cNvPr id="5" name="Стрелка вниз 4"/>
              <p:cNvSpPr/>
              <p:nvPr/>
            </p:nvSpPr>
            <p:spPr>
              <a:xfrm rot="3067216">
                <a:off x="1691680" y="1451862"/>
                <a:ext cx="576064" cy="1080120"/>
              </a:xfrm>
              <a:prstGeom prst="downArrow">
                <a:avLst>
                  <a:gd name="adj1" fmla="val 29183"/>
                  <a:gd name="adj2" fmla="val 34387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Стрелка вниз 5"/>
              <p:cNvSpPr/>
              <p:nvPr/>
            </p:nvSpPr>
            <p:spPr>
              <a:xfrm>
                <a:off x="4211960" y="1507937"/>
                <a:ext cx="576064" cy="1080120"/>
              </a:xfrm>
              <a:prstGeom prst="downArrow">
                <a:avLst>
                  <a:gd name="adj1" fmla="val 29183"/>
                  <a:gd name="adj2" fmla="val 34387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Стрелка вниз 6"/>
              <p:cNvSpPr/>
              <p:nvPr/>
            </p:nvSpPr>
            <p:spPr>
              <a:xfrm rot="18470571">
                <a:off x="6615351" y="1435928"/>
                <a:ext cx="576064" cy="1080120"/>
              </a:xfrm>
              <a:prstGeom prst="downArrow">
                <a:avLst>
                  <a:gd name="adj1" fmla="val 29183"/>
                  <a:gd name="adj2" fmla="val 34387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Блок-схема: процесс 8"/>
              <p:cNvSpPr/>
              <p:nvPr/>
            </p:nvSpPr>
            <p:spPr>
              <a:xfrm>
                <a:off x="3449852" y="2636912"/>
                <a:ext cx="2088232" cy="2016224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200" b="1" spc="300" dirty="0" smtClean="0">
                    <a:ln w="11430" cmpd="sng">
                      <a:solidFill>
                        <a:schemeClr val="accent1">
                          <a:tint val="10000"/>
                        </a:schemeClr>
                      </a:solidFill>
                      <a:prstDash val="solid"/>
                      <a:miter lim="800000"/>
                    </a:ln>
                    <a:gradFill>
                      <a:gsLst>
                        <a:gs pos="10000">
                          <a:schemeClr val="accent1">
                            <a:tint val="83000"/>
                            <a:shade val="100000"/>
                            <a:satMod val="200000"/>
                          </a:schemeClr>
                        </a:gs>
                        <a:gs pos="75000">
                          <a:schemeClr val="accent1">
                            <a:tint val="100000"/>
                            <a:shade val="50000"/>
                            <a:satMod val="150000"/>
                          </a:schemeClr>
                        </a:gs>
                      </a:gsLst>
                      <a:lin ang="5400000"/>
                    </a:gradFill>
                    <a:effectLst>
                      <a:glow rad="45500">
                        <a:schemeClr val="accent1">
                          <a:satMod val="220000"/>
                          <a:alpha val="35000"/>
                        </a:schemeClr>
                      </a:glow>
                    </a:effectLst>
                  </a:rPr>
                  <a:t>Прямой</a:t>
                </a:r>
                <a:r>
                  <a:rPr lang="ru-RU" dirty="0" smtClean="0"/>
                  <a:t> – у которого боковые грани являются прямоугольниками</a:t>
                </a:r>
                <a:endParaRPr lang="ru-RU" dirty="0"/>
              </a:p>
            </p:txBody>
          </p:sp>
          <p:sp>
            <p:nvSpPr>
              <p:cNvPr id="10" name="Блок-схема: процесс 9"/>
              <p:cNvSpPr/>
              <p:nvPr/>
            </p:nvSpPr>
            <p:spPr>
              <a:xfrm>
                <a:off x="6228184" y="2636912"/>
                <a:ext cx="2088232" cy="2016224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200" b="1" dirty="0" smtClean="0">
                    <a:ln w="24500" cmpd="dbl">
                      <a:solidFill>
                        <a:schemeClr val="accent2">
                          <a:shade val="85000"/>
                          <a:satMod val="155000"/>
                        </a:schemeClr>
                      </a:solidFill>
                      <a:prstDash val="solid"/>
                      <a:miter lim="800000"/>
                    </a:ln>
                    <a:gradFill>
                      <a:gsLst>
                        <a:gs pos="10000">
                          <a:schemeClr val="accent2">
                            <a:tint val="10000"/>
                            <a:satMod val="155000"/>
                          </a:schemeClr>
                        </a:gs>
                        <a:gs pos="60000">
                          <a:schemeClr val="accent2">
                            <a:tint val="30000"/>
                            <a:satMod val="155000"/>
                          </a:schemeClr>
                        </a:gs>
                        <a:gs pos="100000">
                          <a:schemeClr val="accent2">
                            <a:tint val="73000"/>
                            <a:satMod val="155000"/>
                          </a:schemeClr>
                        </a:gs>
                      </a:gsLst>
                      <a:lin ang="5400000"/>
                    </a:gradFill>
                    <a:effectLst>
                      <a:outerShdw blurRad="38100" dist="38100" dir="7020000" algn="tl">
                        <a:srgbClr val="000000">
                          <a:alpha val="35000"/>
                        </a:srgbClr>
                      </a:outerShdw>
                    </a:effectLst>
                  </a:rPr>
                  <a:t>Прямоугольный </a:t>
                </a:r>
                <a:r>
                  <a:rPr lang="ru-RU" b="1" dirty="0" smtClean="0">
                    <a:ln w="24500" cmpd="dbl">
                      <a:solidFill>
                        <a:schemeClr val="accent2">
                          <a:shade val="85000"/>
                          <a:satMod val="155000"/>
                        </a:schemeClr>
                      </a:solidFill>
                      <a:prstDash val="solid"/>
                      <a:miter lim="800000"/>
                    </a:ln>
                    <a:gradFill>
                      <a:gsLst>
                        <a:gs pos="10000">
                          <a:schemeClr val="accent2">
                            <a:tint val="10000"/>
                            <a:satMod val="155000"/>
                          </a:schemeClr>
                        </a:gs>
                        <a:gs pos="60000">
                          <a:schemeClr val="accent2">
                            <a:tint val="30000"/>
                            <a:satMod val="155000"/>
                          </a:schemeClr>
                        </a:gs>
                        <a:gs pos="100000">
                          <a:schemeClr val="accent2">
                            <a:tint val="73000"/>
                            <a:satMod val="155000"/>
                          </a:schemeClr>
                        </a:gs>
                      </a:gsLst>
                      <a:lin ang="5400000"/>
                    </a:gradFill>
                    <a:effectLst>
                      <a:outerShdw blurRad="38100" dist="38100" dir="7020000" algn="tl">
                        <a:srgbClr val="000000">
                          <a:alpha val="35000"/>
                        </a:srgbClr>
                      </a:outerShdw>
                    </a:effectLst>
                  </a:rPr>
                  <a:t>–</a:t>
                </a:r>
                <a:r>
                  <a:rPr lang="ru-RU" dirty="0" smtClean="0"/>
                  <a:t> все грани которого прямоугольники.</a:t>
                </a:r>
                <a:endParaRPr lang="ru-RU" dirty="0"/>
              </a:p>
            </p:txBody>
          </p:sp>
        </p:grpSp>
      </p:grpSp>
      <p:sp>
        <p:nvSpPr>
          <p:cNvPr id="11" name="Прямоугольник 10"/>
          <p:cNvSpPr/>
          <p:nvPr/>
        </p:nvSpPr>
        <p:spPr>
          <a:xfrm>
            <a:off x="-180528" y="0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Виды параллелепипедов</a:t>
            </a:r>
            <a:endParaRPr lang="ru-RU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eorgia" pitchFamily="18" charset="0"/>
            </a:endParaRPr>
          </a:p>
        </p:txBody>
      </p:sp>
      <p:pic>
        <p:nvPicPr>
          <p:cNvPr id="14" name="Рисунок 13" descr="image005.gif"/>
          <p:cNvPicPr>
            <a:picLocks noChangeAspect="1"/>
          </p:cNvPicPr>
          <p:nvPr/>
        </p:nvPicPr>
        <p:blipFill>
          <a:blip r:embed="rId2" cstate="print"/>
          <a:srcRect r="69705" b="19957"/>
          <a:stretch>
            <a:fillRect/>
          </a:stretch>
        </p:blipFill>
        <p:spPr>
          <a:xfrm>
            <a:off x="833747" y="4959100"/>
            <a:ext cx="1859669" cy="1566244"/>
          </a:xfrm>
          <a:prstGeom prst="rect">
            <a:avLst/>
          </a:prstGeom>
        </p:spPr>
      </p:pic>
      <p:pic>
        <p:nvPicPr>
          <p:cNvPr id="15" name="Рисунок 14" descr="image005.gif"/>
          <p:cNvPicPr>
            <a:picLocks noChangeAspect="1"/>
          </p:cNvPicPr>
          <p:nvPr/>
        </p:nvPicPr>
        <p:blipFill>
          <a:blip r:embed="rId2" cstate="print"/>
          <a:srcRect l="34426" t="-6356" r="35279" b="15637"/>
          <a:stretch>
            <a:fillRect/>
          </a:stretch>
        </p:blipFill>
        <p:spPr>
          <a:xfrm>
            <a:off x="3635896" y="4764230"/>
            <a:ext cx="1584176" cy="1988840"/>
          </a:xfrm>
          <a:prstGeom prst="rect">
            <a:avLst/>
          </a:prstGeom>
        </p:spPr>
      </p:pic>
      <p:pic>
        <p:nvPicPr>
          <p:cNvPr id="16" name="Рисунок 15" descr="image005.gif"/>
          <p:cNvPicPr>
            <a:picLocks noChangeAspect="1"/>
          </p:cNvPicPr>
          <p:nvPr/>
        </p:nvPicPr>
        <p:blipFill>
          <a:blip r:embed="rId2" cstate="print"/>
          <a:srcRect l="69977" t="4698" r="-929" b="15089"/>
          <a:stretch>
            <a:fillRect/>
          </a:stretch>
        </p:blipFill>
        <p:spPr>
          <a:xfrm>
            <a:off x="6516216" y="5013176"/>
            <a:ext cx="1656184" cy="1844824"/>
          </a:xfrm>
          <a:prstGeom prst="rect">
            <a:avLst/>
          </a:prstGeom>
        </p:spPr>
      </p:pic>
      <p:pic>
        <p:nvPicPr>
          <p:cNvPr id="17" name="Рисунок 16" descr="0002-002-Prjamougolnyj-parallelepiped.jpg"/>
          <p:cNvPicPr>
            <a:picLocks noChangeAspect="1"/>
          </p:cNvPicPr>
          <p:nvPr/>
        </p:nvPicPr>
        <p:blipFill>
          <a:blip r:embed="rId3" cstate="print"/>
          <a:srcRect l="22438" t="12201" r="27163" b="6794"/>
          <a:stretch>
            <a:fillRect/>
          </a:stretch>
        </p:blipFill>
        <p:spPr>
          <a:xfrm>
            <a:off x="7733070" y="0"/>
            <a:ext cx="1410930" cy="1700808"/>
          </a:xfrm>
          <a:prstGeom prst="rect">
            <a:avLst/>
          </a:prstGeom>
        </p:spPr>
      </p:pic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42E1-4BFE-4225-973A-A65657FC3C5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42062011-03-0981630231.jpg"/>
          <p:cNvPicPr>
            <a:picLocks noChangeAspect="1"/>
          </p:cNvPicPr>
          <p:nvPr/>
        </p:nvPicPr>
        <p:blipFill>
          <a:blip r:embed="rId2" cstate="print"/>
          <a:srcRect l="8124" t="3699" r="10261" b="7517"/>
          <a:stretch>
            <a:fillRect/>
          </a:stretch>
        </p:blipFill>
        <p:spPr>
          <a:xfrm>
            <a:off x="4355976" y="1916832"/>
            <a:ext cx="2088232" cy="1728192"/>
          </a:xfrm>
          <a:prstGeom prst="rect">
            <a:avLst/>
          </a:prstGeom>
        </p:spPr>
      </p:pic>
      <p:pic>
        <p:nvPicPr>
          <p:cNvPr id="20" name="Рисунок 19" descr="p_photo_206.jpg"/>
          <p:cNvPicPr>
            <a:picLocks noChangeAspect="1"/>
          </p:cNvPicPr>
          <p:nvPr/>
        </p:nvPicPr>
        <p:blipFill>
          <a:blip r:embed="rId3" cstate="print"/>
          <a:srcRect l="14563" t="9051" r="14563" b="10625"/>
          <a:stretch>
            <a:fillRect/>
          </a:stretch>
        </p:blipFill>
        <p:spPr>
          <a:xfrm>
            <a:off x="5652120" y="3284984"/>
            <a:ext cx="1694306" cy="1440160"/>
          </a:xfrm>
          <a:prstGeom prst="rect">
            <a:avLst/>
          </a:prstGeom>
        </p:spPr>
      </p:pic>
      <p:pic>
        <p:nvPicPr>
          <p:cNvPr id="19" name="Рисунок 18" descr="pa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1680" y="4149080"/>
            <a:ext cx="1815453" cy="13615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0"/>
            <a:ext cx="8352928" cy="1143000"/>
          </a:xfrm>
        </p:spPr>
        <p:txBody>
          <a:bodyPr>
            <a:noAutofit/>
          </a:bodyPr>
          <a:lstStyle/>
          <a:p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Примеры параллелепипеда</a:t>
            </a:r>
            <a:endParaRPr lang="ru-RU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eorgia" pitchFamily="18" charset="0"/>
            </a:endParaRPr>
          </a:p>
        </p:txBody>
      </p:sp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56176" y="1052736"/>
            <a:ext cx="1382407" cy="1066428"/>
          </a:xfrm>
          <a:prstGeom prst="rect">
            <a:avLst/>
          </a:prstGeom>
        </p:spPr>
      </p:pic>
      <p:pic>
        <p:nvPicPr>
          <p:cNvPr id="6" name="Рисунок 5" descr="0004-002-Urok-Prjamougolnyj-parallelepiped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03648" y="908720"/>
            <a:ext cx="2158752" cy="1531762"/>
          </a:xfrm>
          <a:prstGeom prst="rect">
            <a:avLst/>
          </a:prstGeom>
        </p:spPr>
      </p:pic>
      <p:pic>
        <p:nvPicPr>
          <p:cNvPr id="7" name="Рисунок 6" descr="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203056"/>
            <a:ext cx="2484363" cy="1654944"/>
          </a:xfrm>
          <a:prstGeom prst="rect">
            <a:avLst/>
          </a:prstGeom>
        </p:spPr>
      </p:pic>
      <p:pic>
        <p:nvPicPr>
          <p:cNvPr id="8" name="Рисунок 7" descr="5-4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851920" y="1124744"/>
            <a:ext cx="1550848" cy="923863"/>
          </a:xfrm>
          <a:prstGeom prst="rect">
            <a:avLst/>
          </a:prstGeom>
        </p:spPr>
      </p:pic>
      <p:pic>
        <p:nvPicPr>
          <p:cNvPr id="9" name="Рисунок 8" descr="24.jpg"/>
          <p:cNvPicPr>
            <a:picLocks noChangeAspect="1"/>
          </p:cNvPicPr>
          <p:nvPr/>
        </p:nvPicPr>
        <p:blipFill>
          <a:blip r:embed="rId9" cstate="print"/>
          <a:srcRect l="9084" t="5410" r="10090" b="16213"/>
          <a:stretch>
            <a:fillRect/>
          </a:stretch>
        </p:blipFill>
        <p:spPr>
          <a:xfrm>
            <a:off x="6211322" y="4725144"/>
            <a:ext cx="2932677" cy="2132856"/>
          </a:xfrm>
          <a:prstGeom prst="rect">
            <a:avLst/>
          </a:prstGeom>
        </p:spPr>
      </p:pic>
      <p:pic>
        <p:nvPicPr>
          <p:cNvPr id="11" name="Рисунок 10" descr="100395.jpg"/>
          <p:cNvPicPr>
            <a:picLocks noChangeAspect="1"/>
          </p:cNvPicPr>
          <p:nvPr/>
        </p:nvPicPr>
        <p:blipFill>
          <a:blip r:embed="rId10" cstate="print"/>
          <a:srcRect l="18648" t="3108" r="16084"/>
          <a:stretch>
            <a:fillRect/>
          </a:stretch>
        </p:blipFill>
        <p:spPr>
          <a:xfrm>
            <a:off x="7631832" y="1612779"/>
            <a:ext cx="1512168" cy="2244849"/>
          </a:xfrm>
          <a:prstGeom prst="rect">
            <a:avLst/>
          </a:prstGeom>
        </p:spPr>
      </p:pic>
      <p:pic>
        <p:nvPicPr>
          <p:cNvPr id="14" name="Рисунок 13" descr="branas-basket__0109191_PE258823_S4.JPG"/>
          <p:cNvPicPr>
            <a:picLocks noChangeAspect="1"/>
          </p:cNvPicPr>
          <p:nvPr/>
        </p:nvPicPr>
        <p:blipFill>
          <a:blip r:embed="rId11" cstate="print"/>
          <a:srcRect t="19395" b="22421"/>
          <a:stretch>
            <a:fillRect/>
          </a:stretch>
        </p:blipFill>
        <p:spPr>
          <a:xfrm>
            <a:off x="0" y="4077072"/>
            <a:ext cx="1980142" cy="1152128"/>
          </a:xfrm>
          <a:prstGeom prst="rect">
            <a:avLst/>
          </a:prstGeom>
        </p:spPr>
      </p:pic>
      <p:pic>
        <p:nvPicPr>
          <p:cNvPr id="13" name="Рисунок 12" descr="62226895_Chocolate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627784" y="2132856"/>
            <a:ext cx="1770447" cy="1416357"/>
          </a:xfrm>
          <a:prstGeom prst="rect">
            <a:avLst/>
          </a:prstGeom>
        </p:spPr>
      </p:pic>
      <p:pic>
        <p:nvPicPr>
          <p:cNvPr id="15" name="Рисунок 14" descr="karton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411760" y="5407225"/>
            <a:ext cx="2044452" cy="1450775"/>
          </a:xfrm>
          <a:prstGeom prst="rect">
            <a:avLst/>
          </a:prstGeom>
        </p:spPr>
      </p:pic>
      <p:pic>
        <p:nvPicPr>
          <p:cNvPr id="17" name="Рисунок 16" descr="sahar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7587070" y="3705632"/>
            <a:ext cx="1556930" cy="1152128"/>
          </a:xfrm>
          <a:prstGeom prst="rect">
            <a:avLst/>
          </a:prstGeom>
        </p:spPr>
      </p:pic>
      <p:pic>
        <p:nvPicPr>
          <p:cNvPr id="18" name="Рисунок 17" descr="d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4499992" y="5376094"/>
            <a:ext cx="1776866" cy="1481906"/>
          </a:xfrm>
          <a:prstGeom prst="rect">
            <a:avLst/>
          </a:prstGeom>
        </p:spPr>
      </p:pic>
      <p:pic>
        <p:nvPicPr>
          <p:cNvPr id="21" name="Рисунок 20" descr="www.nikrus.ru2007-12-25-011168204391.jpg"/>
          <p:cNvPicPr>
            <a:picLocks noChangeAspect="1"/>
          </p:cNvPicPr>
          <p:nvPr/>
        </p:nvPicPr>
        <p:blipFill>
          <a:blip r:embed="rId16" cstate="print"/>
          <a:srcRect l="12201" t="17210" r="15224" b="8102"/>
          <a:stretch>
            <a:fillRect/>
          </a:stretch>
        </p:blipFill>
        <p:spPr>
          <a:xfrm>
            <a:off x="3491880" y="3789040"/>
            <a:ext cx="1686041" cy="1440160"/>
          </a:xfrm>
          <a:prstGeom prst="rect">
            <a:avLst/>
          </a:prstGeom>
        </p:spPr>
      </p:pic>
      <p:pic>
        <p:nvPicPr>
          <p:cNvPr id="16" name="Рисунок 15" descr="eraser.jpg"/>
          <p:cNvPicPr>
            <a:picLocks noChangeAspect="1"/>
          </p:cNvPicPr>
          <p:nvPr/>
        </p:nvPicPr>
        <p:blipFill>
          <a:blip r:embed="rId17" cstate="print"/>
          <a:srcRect l="10310" t="11722" r="10311" b="14114"/>
          <a:stretch>
            <a:fillRect/>
          </a:stretch>
        </p:blipFill>
        <p:spPr>
          <a:xfrm>
            <a:off x="1403648" y="2276872"/>
            <a:ext cx="1073151" cy="792088"/>
          </a:xfrm>
          <a:prstGeom prst="rect">
            <a:avLst/>
          </a:prstGeom>
        </p:spPr>
      </p:pic>
      <p:pic>
        <p:nvPicPr>
          <p:cNvPr id="10" name="Рисунок 9" descr="1251remote_control.jp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1115616" y="3140968"/>
            <a:ext cx="1391344" cy="1043508"/>
          </a:xfrm>
          <a:prstGeom prst="rect">
            <a:avLst/>
          </a:prstGeom>
        </p:spPr>
      </p:pic>
      <p:pic>
        <p:nvPicPr>
          <p:cNvPr id="4" name="Рисунок 3" descr="2.jpe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0" y="1124744"/>
            <a:ext cx="1299210" cy="2667000"/>
          </a:xfrm>
          <a:prstGeom prst="rect">
            <a:avLst/>
          </a:prstGeom>
        </p:spPr>
      </p:pic>
      <p:pic>
        <p:nvPicPr>
          <p:cNvPr id="22" name="Рисунок 21" descr="0002-002-Prjamougolnyj-parallelepiped.jpg"/>
          <p:cNvPicPr>
            <a:picLocks noChangeAspect="1"/>
          </p:cNvPicPr>
          <p:nvPr/>
        </p:nvPicPr>
        <p:blipFill>
          <a:blip r:embed="rId20" cstate="print"/>
          <a:srcRect l="22438" t="12201" r="27163" b="6794"/>
          <a:stretch>
            <a:fillRect/>
          </a:stretch>
        </p:blipFill>
        <p:spPr>
          <a:xfrm>
            <a:off x="7899508" y="0"/>
            <a:ext cx="1244491" cy="1500174"/>
          </a:xfrm>
          <a:prstGeom prst="rect">
            <a:avLst/>
          </a:prstGeom>
        </p:spPr>
      </p:pic>
      <p:sp>
        <p:nvSpPr>
          <p:cNvPr id="24" name="Номер слайда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42E1-4BFE-4225-973A-A65657FC3C5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Группа 39"/>
          <p:cNvGrpSpPr/>
          <p:nvPr/>
        </p:nvGrpSpPr>
        <p:grpSpPr>
          <a:xfrm>
            <a:off x="5219700" y="1987550"/>
            <a:ext cx="2665413" cy="3816350"/>
            <a:chOff x="5219700" y="1987550"/>
            <a:chExt cx="2665413" cy="3816350"/>
          </a:xfrm>
        </p:grpSpPr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5219700" y="1987550"/>
              <a:ext cx="865188" cy="3816350"/>
            </a:xfrm>
            <a:custGeom>
              <a:avLst/>
              <a:gdLst>
                <a:gd name="T0" fmla="*/ 545 w 545"/>
                <a:gd name="T1" fmla="*/ 1769 h 2404"/>
                <a:gd name="T2" fmla="*/ 0 w 545"/>
                <a:gd name="T3" fmla="*/ 2404 h 2404"/>
                <a:gd name="T4" fmla="*/ 0 w 545"/>
                <a:gd name="T5" fmla="*/ 545 h 2404"/>
                <a:gd name="T6" fmla="*/ 545 w 545"/>
                <a:gd name="T7" fmla="*/ 0 h 2404"/>
                <a:gd name="T8" fmla="*/ 545 w 545"/>
                <a:gd name="T9" fmla="*/ 1769 h 24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5"/>
                <a:gd name="T16" fmla="*/ 0 h 2404"/>
                <a:gd name="T17" fmla="*/ 545 w 545"/>
                <a:gd name="T18" fmla="*/ 2404 h 24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5" h="2404">
                  <a:moveTo>
                    <a:pt x="545" y="1769"/>
                  </a:moveTo>
                  <a:lnTo>
                    <a:pt x="0" y="2404"/>
                  </a:lnTo>
                  <a:lnTo>
                    <a:pt x="0" y="545"/>
                  </a:lnTo>
                  <a:lnTo>
                    <a:pt x="545" y="0"/>
                  </a:lnTo>
                  <a:lnTo>
                    <a:pt x="545" y="176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auto">
            <a:xfrm>
              <a:off x="6084888" y="1987550"/>
              <a:ext cx="1800225" cy="2808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" name="Freeform 5"/>
          <p:cNvSpPr>
            <a:spLocks/>
          </p:cNvSpPr>
          <p:nvPr/>
        </p:nvSpPr>
        <p:spPr bwMode="auto">
          <a:xfrm>
            <a:off x="5219700" y="4795838"/>
            <a:ext cx="2665413" cy="1008062"/>
          </a:xfrm>
          <a:custGeom>
            <a:avLst/>
            <a:gdLst>
              <a:gd name="T0" fmla="*/ 1679 w 1679"/>
              <a:gd name="T1" fmla="*/ 0 h 635"/>
              <a:gd name="T2" fmla="*/ 1225 w 1679"/>
              <a:gd name="T3" fmla="*/ 635 h 635"/>
              <a:gd name="T4" fmla="*/ 0 w 1679"/>
              <a:gd name="T5" fmla="*/ 635 h 635"/>
              <a:gd name="T6" fmla="*/ 545 w 1679"/>
              <a:gd name="T7" fmla="*/ 0 h 635"/>
              <a:gd name="T8" fmla="*/ 1679 w 1679"/>
              <a:gd name="T9" fmla="*/ 0 h 6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79"/>
              <a:gd name="T16" fmla="*/ 0 h 635"/>
              <a:gd name="T17" fmla="*/ 1679 w 1679"/>
              <a:gd name="T18" fmla="*/ 635 h 6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79" h="635">
                <a:moveTo>
                  <a:pt x="1679" y="0"/>
                </a:moveTo>
                <a:lnTo>
                  <a:pt x="1225" y="635"/>
                </a:lnTo>
                <a:lnTo>
                  <a:pt x="0" y="635"/>
                </a:lnTo>
                <a:lnTo>
                  <a:pt x="545" y="0"/>
                </a:lnTo>
                <a:lnTo>
                  <a:pt x="1679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6961406" cy="1143000"/>
          </a:xfrm>
        </p:spPr>
        <p:txBody>
          <a:bodyPr>
            <a:noAutofit/>
          </a:bodyPr>
          <a:lstStyle/>
          <a:p>
            <a:pPr algn="l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Двугранные углы параллелепипеда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ru-RU" dirty="0" smtClean="0">
                <a:latin typeface="Georgia" pitchFamily="18" charset="0"/>
              </a:rPr>
              <a:t>Полуплоскости, в которых расположены смежные грани параллелепипеда, образуют двугранные углы, которые называются </a:t>
            </a:r>
            <a:r>
              <a:rPr lang="ru-RU" dirty="0" smtClean="0">
                <a:solidFill>
                  <a:srgbClr val="000099"/>
                </a:solidFill>
                <a:latin typeface="Georgia" pitchFamily="18" charset="0"/>
              </a:rPr>
              <a:t>двугранными углами параллелепипеда</a:t>
            </a:r>
            <a:r>
              <a:rPr lang="ru-RU" dirty="0" smtClean="0">
                <a:latin typeface="Georgia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 descr="0002-002-Prjamougolnyj-parallelepiped.jpg"/>
          <p:cNvPicPr>
            <a:picLocks noChangeAspect="1"/>
          </p:cNvPicPr>
          <p:nvPr/>
        </p:nvPicPr>
        <p:blipFill>
          <a:blip r:embed="rId2" cstate="print"/>
          <a:srcRect l="22438" t="12201" r="27163" b="6794"/>
          <a:stretch>
            <a:fillRect/>
          </a:stretch>
        </p:blipFill>
        <p:spPr>
          <a:xfrm>
            <a:off x="7695730" y="0"/>
            <a:ext cx="1448270" cy="1745820"/>
          </a:xfrm>
          <a:prstGeom prst="rect">
            <a:avLst/>
          </a:prstGeom>
        </p:spPr>
      </p:pic>
      <p:sp>
        <p:nvSpPr>
          <p:cNvPr id="15" name="Line 7"/>
          <p:cNvSpPr>
            <a:spLocks noChangeShapeType="1"/>
          </p:cNvSpPr>
          <p:nvPr/>
        </p:nvSpPr>
        <p:spPr bwMode="auto">
          <a:xfrm>
            <a:off x="6084888" y="1987550"/>
            <a:ext cx="0" cy="2808288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Line 8"/>
          <p:cNvSpPr>
            <a:spLocks noChangeShapeType="1"/>
          </p:cNvSpPr>
          <p:nvPr/>
        </p:nvSpPr>
        <p:spPr bwMode="auto">
          <a:xfrm flipH="1">
            <a:off x="5219700" y="4795838"/>
            <a:ext cx="865188" cy="1008062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" name="Line 9"/>
          <p:cNvSpPr>
            <a:spLocks noChangeShapeType="1"/>
          </p:cNvSpPr>
          <p:nvPr/>
        </p:nvSpPr>
        <p:spPr bwMode="auto">
          <a:xfrm>
            <a:off x="6084888" y="4795838"/>
            <a:ext cx="1800225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Line 26"/>
          <p:cNvSpPr>
            <a:spLocks noChangeShapeType="1"/>
          </p:cNvSpPr>
          <p:nvPr/>
        </p:nvSpPr>
        <p:spPr bwMode="auto">
          <a:xfrm>
            <a:off x="7092950" y="5589588"/>
            <a:ext cx="215900" cy="0"/>
          </a:xfrm>
          <a:prstGeom prst="line">
            <a:avLst/>
          </a:prstGeom>
          <a:noFill/>
          <a:ln w="28575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" name="Line 29"/>
          <p:cNvSpPr>
            <a:spLocks noChangeShapeType="1"/>
          </p:cNvSpPr>
          <p:nvPr/>
        </p:nvSpPr>
        <p:spPr bwMode="auto">
          <a:xfrm flipV="1">
            <a:off x="7667625" y="2276475"/>
            <a:ext cx="0" cy="360363"/>
          </a:xfrm>
          <a:prstGeom prst="line">
            <a:avLst/>
          </a:prstGeom>
          <a:noFill/>
          <a:ln w="28575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" name="Line 31"/>
          <p:cNvSpPr>
            <a:spLocks noChangeShapeType="1"/>
          </p:cNvSpPr>
          <p:nvPr/>
        </p:nvSpPr>
        <p:spPr bwMode="auto">
          <a:xfrm flipV="1">
            <a:off x="5508625" y="2852738"/>
            <a:ext cx="0" cy="288925"/>
          </a:xfrm>
          <a:prstGeom prst="line">
            <a:avLst/>
          </a:prstGeom>
          <a:noFill/>
          <a:ln w="28575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9" name="Группа 38"/>
          <p:cNvGrpSpPr/>
          <p:nvPr/>
        </p:nvGrpSpPr>
        <p:grpSpPr>
          <a:xfrm>
            <a:off x="4121600" y="1274974"/>
            <a:ext cx="4176713" cy="4824412"/>
            <a:chOff x="4140200" y="1268413"/>
            <a:chExt cx="4176713" cy="4824412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4140200" y="1268413"/>
              <a:ext cx="4176713" cy="4824412"/>
              <a:chOff x="4140200" y="1268413"/>
              <a:chExt cx="4176713" cy="4824412"/>
            </a:xfrm>
          </p:grpSpPr>
          <p:sp>
            <p:nvSpPr>
              <p:cNvPr id="6" name="Freeform 10"/>
              <p:cNvSpPr>
                <a:spLocks/>
              </p:cNvSpPr>
              <p:nvPr/>
            </p:nvSpPr>
            <p:spPr bwMode="auto">
              <a:xfrm>
                <a:off x="7174013" y="1989138"/>
                <a:ext cx="720725" cy="3816350"/>
              </a:xfrm>
              <a:custGeom>
                <a:avLst/>
                <a:gdLst>
                  <a:gd name="T0" fmla="*/ 454 w 454"/>
                  <a:gd name="T1" fmla="*/ 0 h 2404"/>
                  <a:gd name="T2" fmla="*/ 454 w 454"/>
                  <a:gd name="T3" fmla="*/ 1769 h 2404"/>
                  <a:gd name="T4" fmla="*/ 0 w 454"/>
                  <a:gd name="T5" fmla="*/ 2404 h 2404"/>
                  <a:gd name="T6" fmla="*/ 0 w 454"/>
                  <a:gd name="T7" fmla="*/ 545 h 2404"/>
                  <a:gd name="T8" fmla="*/ 454 w 454"/>
                  <a:gd name="T9" fmla="*/ 0 h 24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4"/>
                  <a:gd name="T16" fmla="*/ 0 h 2404"/>
                  <a:gd name="T17" fmla="*/ 454 w 454"/>
                  <a:gd name="T18" fmla="*/ 2404 h 24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4" h="2404">
                    <a:moveTo>
                      <a:pt x="454" y="0"/>
                    </a:moveTo>
                    <a:lnTo>
                      <a:pt x="454" y="1769"/>
                    </a:lnTo>
                    <a:lnTo>
                      <a:pt x="0" y="2404"/>
                    </a:lnTo>
                    <a:lnTo>
                      <a:pt x="0" y="545"/>
                    </a:lnTo>
                    <a:lnTo>
                      <a:pt x="454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" name="Freeform 11"/>
              <p:cNvSpPr>
                <a:spLocks/>
              </p:cNvSpPr>
              <p:nvPr/>
            </p:nvSpPr>
            <p:spPr bwMode="auto">
              <a:xfrm>
                <a:off x="5219700" y="1987550"/>
                <a:ext cx="2665413" cy="865188"/>
              </a:xfrm>
              <a:custGeom>
                <a:avLst/>
                <a:gdLst>
                  <a:gd name="T0" fmla="*/ 0 w 1679"/>
                  <a:gd name="T1" fmla="*/ 545 h 545"/>
                  <a:gd name="T2" fmla="*/ 545 w 1679"/>
                  <a:gd name="T3" fmla="*/ 0 h 545"/>
                  <a:gd name="T4" fmla="*/ 1679 w 1679"/>
                  <a:gd name="T5" fmla="*/ 0 h 545"/>
                  <a:gd name="T6" fmla="*/ 1225 w 1679"/>
                  <a:gd name="T7" fmla="*/ 545 h 545"/>
                  <a:gd name="T8" fmla="*/ 0 w 1679"/>
                  <a:gd name="T9" fmla="*/ 545 h 5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79"/>
                  <a:gd name="T16" fmla="*/ 0 h 545"/>
                  <a:gd name="T17" fmla="*/ 1679 w 1679"/>
                  <a:gd name="T18" fmla="*/ 545 h 5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79" h="545">
                    <a:moveTo>
                      <a:pt x="0" y="545"/>
                    </a:moveTo>
                    <a:lnTo>
                      <a:pt x="545" y="0"/>
                    </a:lnTo>
                    <a:lnTo>
                      <a:pt x="1679" y="0"/>
                    </a:lnTo>
                    <a:lnTo>
                      <a:pt x="1225" y="545"/>
                    </a:lnTo>
                    <a:lnTo>
                      <a:pt x="0" y="545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Freeform 16"/>
              <p:cNvSpPr>
                <a:spLocks/>
              </p:cNvSpPr>
              <p:nvPr/>
            </p:nvSpPr>
            <p:spPr bwMode="auto">
              <a:xfrm>
                <a:off x="5229325" y="2852738"/>
                <a:ext cx="1944688" cy="2952750"/>
              </a:xfrm>
              <a:custGeom>
                <a:avLst/>
                <a:gdLst>
                  <a:gd name="T0" fmla="*/ 0 w 1225"/>
                  <a:gd name="T1" fmla="*/ 0 h 1860"/>
                  <a:gd name="T2" fmla="*/ 1225 w 1225"/>
                  <a:gd name="T3" fmla="*/ 0 h 1860"/>
                  <a:gd name="T4" fmla="*/ 1225 w 1225"/>
                  <a:gd name="T5" fmla="*/ 1860 h 1860"/>
                  <a:gd name="T6" fmla="*/ 0 w 1225"/>
                  <a:gd name="T7" fmla="*/ 1860 h 1860"/>
                  <a:gd name="T8" fmla="*/ 0 w 1225"/>
                  <a:gd name="T9" fmla="*/ 0 h 18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5"/>
                  <a:gd name="T16" fmla="*/ 0 h 1860"/>
                  <a:gd name="T17" fmla="*/ 1225 w 1225"/>
                  <a:gd name="T18" fmla="*/ 1860 h 18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5" h="1860">
                    <a:moveTo>
                      <a:pt x="0" y="0"/>
                    </a:moveTo>
                    <a:lnTo>
                      <a:pt x="1225" y="0"/>
                    </a:lnTo>
                    <a:lnTo>
                      <a:pt x="1225" y="1860"/>
                    </a:lnTo>
                    <a:lnTo>
                      <a:pt x="0" y="186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AutoShape 19"/>
              <p:cNvSpPr>
                <a:spLocks noChangeArrowheads="1"/>
              </p:cNvSpPr>
              <p:nvPr/>
            </p:nvSpPr>
            <p:spPr bwMode="auto">
              <a:xfrm>
                <a:off x="4140200" y="2852738"/>
                <a:ext cx="1152525" cy="288925"/>
              </a:xfrm>
              <a:prstGeom prst="rightArrow">
                <a:avLst>
                  <a:gd name="adj1" fmla="val 50000"/>
                  <a:gd name="adj2" fmla="val 99725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" name="AutoShape 22"/>
              <p:cNvSpPr>
                <a:spLocks noChangeArrowheads="1"/>
              </p:cNvSpPr>
              <p:nvPr/>
            </p:nvSpPr>
            <p:spPr bwMode="auto">
              <a:xfrm>
                <a:off x="6516688" y="5084763"/>
                <a:ext cx="501650" cy="1008062"/>
              </a:xfrm>
              <a:custGeom>
                <a:avLst/>
                <a:gdLst>
                  <a:gd name="T0" fmla="*/ 214827 w 21600"/>
                  <a:gd name="T1" fmla="*/ 0 h 21600"/>
                  <a:gd name="T2" fmla="*/ 70951 w 21600"/>
                  <a:gd name="T3" fmla="*/ 1008062 h 21600"/>
                  <a:gd name="T4" fmla="*/ 225859 w 21600"/>
                  <a:gd name="T5" fmla="*/ 387824 h 21600"/>
                  <a:gd name="T6" fmla="*/ 363743 w 21600"/>
                  <a:gd name="T7" fmla="*/ 666674 h 21600"/>
                  <a:gd name="T8" fmla="*/ 501650 w 21600"/>
                  <a:gd name="T9" fmla="*/ 387824 h 21600"/>
                  <a:gd name="T10" fmla="*/ 17694720 60000 65536"/>
                  <a:gd name="T11" fmla="*/ 5898240 60000 65536"/>
                  <a:gd name="T12" fmla="*/ 5898240 60000 65536"/>
                  <a:gd name="T13" fmla="*/ 5898240 60000 65536"/>
                  <a:gd name="T14" fmla="*/ 0 60000 65536"/>
                  <a:gd name="T15" fmla="*/ 0 w 21600"/>
                  <a:gd name="T16" fmla="*/ 8310 h 21600"/>
                  <a:gd name="T17" fmla="*/ 6110 w 21600"/>
                  <a:gd name="T18" fmla="*/ 21600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15662" y="14285"/>
                    </a:moveTo>
                    <a:lnTo>
                      <a:pt x="21600" y="8310"/>
                    </a:lnTo>
                    <a:lnTo>
                      <a:pt x="18630" y="8310"/>
                    </a:lnTo>
                    <a:cubicBezTo>
                      <a:pt x="18630" y="3721"/>
                      <a:pt x="14430" y="0"/>
                      <a:pt x="9250" y="0"/>
                    </a:cubicBezTo>
                    <a:cubicBezTo>
                      <a:pt x="4141" y="0"/>
                      <a:pt x="0" y="3799"/>
                      <a:pt x="0" y="8485"/>
                    </a:cubicBezTo>
                    <a:lnTo>
                      <a:pt x="0" y="21600"/>
                    </a:lnTo>
                    <a:lnTo>
                      <a:pt x="6110" y="21600"/>
                    </a:lnTo>
                    <a:lnTo>
                      <a:pt x="6110" y="8310"/>
                    </a:lnTo>
                    <a:cubicBezTo>
                      <a:pt x="6110" y="6947"/>
                      <a:pt x="7362" y="5842"/>
                      <a:pt x="8907" y="5842"/>
                    </a:cubicBezTo>
                    <a:lnTo>
                      <a:pt x="9725" y="5842"/>
                    </a:lnTo>
                    <a:cubicBezTo>
                      <a:pt x="11269" y="5842"/>
                      <a:pt x="12520" y="6947"/>
                      <a:pt x="12520" y="8310"/>
                    </a:cubicBezTo>
                    <a:lnTo>
                      <a:pt x="9725" y="8310"/>
                    </a:lnTo>
                    <a:close/>
                  </a:path>
                </a:pathLst>
              </a:custGeom>
              <a:solidFill>
                <a:srgbClr val="3399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" name="AutoShape 32"/>
              <p:cNvSpPr>
                <a:spLocks noChangeArrowheads="1"/>
              </p:cNvSpPr>
              <p:nvPr/>
            </p:nvSpPr>
            <p:spPr bwMode="auto">
              <a:xfrm>
                <a:off x="7812088" y="1268413"/>
                <a:ext cx="504825" cy="1223962"/>
              </a:xfrm>
              <a:prstGeom prst="curvedLeftArrow">
                <a:avLst>
                  <a:gd name="adj1" fmla="val 48491"/>
                  <a:gd name="adj2" fmla="val 96981"/>
                  <a:gd name="adj3" fmla="val 33333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0" name="Line 7"/>
            <p:cNvSpPr>
              <a:spLocks noChangeShapeType="1"/>
            </p:cNvSpPr>
            <p:nvPr/>
          </p:nvSpPr>
          <p:spPr bwMode="auto">
            <a:xfrm>
              <a:off x="6090581" y="2000240"/>
              <a:ext cx="0" cy="2808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Line 8"/>
            <p:cNvSpPr>
              <a:spLocks noChangeShapeType="1"/>
            </p:cNvSpPr>
            <p:nvPr/>
          </p:nvSpPr>
          <p:spPr bwMode="auto">
            <a:xfrm flipH="1">
              <a:off x="5225393" y="4808528"/>
              <a:ext cx="865188" cy="10080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Line 9"/>
            <p:cNvSpPr>
              <a:spLocks noChangeShapeType="1"/>
            </p:cNvSpPr>
            <p:nvPr/>
          </p:nvSpPr>
          <p:spPr bwMode="auto">
            <a:xfrm>
              <a:off x="6090581" y="4808528"/>
              <a:ext cx="180022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Line 25"/>
            <p:cNvSpPr>
              <a:spLocks noChangeShapeType="1"/>
            </p:cNvSpPr>
            <p:nvPr/>
          </p:nvSpPr>
          <p:spPr bwMode="auto">
            <a:xfrm flipV="1">
              <a:off x="6954181" y="5602278"/>
              <a:ext cx="144462" cy="215900"/>
            </a:xfrm>
            <a:prstGeom prst="line">
              <a:avLst/>
            </a:prstGeom>
            <a:noFill/>
            <a:ln w="28575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Line 26"/>
            <p:cNvSpPr>
              <a:spLocks noChangeShapeType="1"/>
            </p:cNvSpPr>
            <p:nvPr/>
          </p:nvSpPr>
          <p:spPr bwMode="auto">
            <a:xfrm>
              <a:off x="7098643" y="5602278"/>
              <a:ext cx="215900" cy="0"/>
            </a:xfrm>
            <a:prstGeom prst="line">
              <a:avLst/>
            </a:prstGeom>
            <a:noFill/>
            <a:ln w="28575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Line 28"/>
            <p:cNvSpPr>
              <a:spLocks noChangeShapeType="1"/>
            </p:cNvSpPr>
            <p:nvPr/>
          </p:nvSpPr>
          <p:spPr bwMode="auto">
            <a:xfrm flipH="1">
              <a:off x="7673318" y="2362190"/>
              <a:ext cx="217488" cy="287338"/>
            </a:xfrm>
            <a:prstGeom prst="line">
              <a:avLst/>
            </a:prstGeom>
            <a:noFill/>
            <a:ln w="28575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Line 29"/>
            <p:cNvSpPr>
              <a:spLocks noChangeShapeType="1"/>
            </p:cNvSpPr>
            <p:nvPr/>
          </p:nvSpPr>
          <p:spPr bwMode="auto">
            <a:xfrm flipV="1">
              <a:off x="7673318" y="2289165"/>
              <a:ext cx="0" cy="360363"/>
            </a:xfrm>
            <a:prstGeom prst="line">
              <a:avLst/>
            </a:prstGeom>
            <a:noFill/>
            <a:ln w="28575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Line 30"/>
            <p:cNvSpPr>
              <a:spLocks noChangeShapeType="1"/>
            </p:cNvSpPr>
            <p:nvPr/>
          </p:nvSpPr>
          <p:spPr bwMode="auto">
            <a:xfrm>
              <a:off x="5225393" y="3154353"/>
              <a:ext cx="288925" cy="0"/>
            </a:xfrm>
            <a:prstGeom prst="line">
              <a:avLst/>
            </a:prstGeom>
            <a:noFill/>
            <a:ln w="28575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Line 31"/>
            <p:cNvSpPr>
              <a:spLocks noChangeShapeType="1"/>
            </p:cNvSpPr>
            <p:nvPr/>
          </p:nvSpPr>
          <p:spPr bwMode="auto">
            <a:xfrm flipV="1">
              <a:off x="5514318" y="2865428"/>
              <a:ext cx="0" cy="288925"/>
            </a:xfrm>
            <a:prstGeom prst="line">
              <a:avLst/>
            </a:prstGeom>
            <a:noFill/>
            <a:ln w="28575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2" name="Номер слайда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42E1-4BFE-4225-973A-A65657FC3C5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6858048" cy="1143000"/>
          </a:xfrm>
        </p:spPr>
        <p:txBody>
          <a:bodyPr>
            <a:noAutofit/>
          </a:bodyPr>
          <a:lstStyle/>
          <a:p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Свойства параллелепипеда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3212976"/>
            <a:ext cx="7758138" cy="11144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Georgia" pitchFamily="18" charset="0"/>
              </a:rPr>
              <a:t>    В прямоугольном параллелепипеде все шесть граней – прямоугольники.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534" y="2970073"/>
            <a:ext cx="742950" cy="838200"/>
          </a:xfrm>
          <a:prstGeom prst="rect">
            <a:avLst/>
          </a:prstGeom>
          <a:noFill/>
        </p:spPr>
      </p:pic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0964" y="4870870"/>
            <a:ext cx="742950" cy="838200"/>
          </a:xfrm>
          <a:prstGeom prst="rect">
            <a:avLst/>
          </a:prstGeom>
          <a:noFill/>
        </p:spPr>
      </p:pic>
      <p:sp>
        <p:nvSpPr>
          <p:cNvPr id="12" name="Содержимое 2"/>
          <p:cNvSpPr txBox="1">
            <a:spLocks/>
          </p:cNvSpPr>
          <p:nvPr/>
        </p:nvSpPr>
        <p:spPr>
          <a:xfrm>
            <a:off x="899592" y="5085184"/>
            <a:ext cx="7758138" cy="11144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</a:rPr>
              <a:t>    Все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</a:rPr>
              <a:t> двугранные углы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</a:rPr>
              <a:t> прямоугольного параллелепипеда – прямые.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" name="Рисунок 12" descr="0002-002-Prjamougolnyj-parallelepiped.jpg"/>
          <p:cNvPicPr>
            <a:picLocks noChangeAspect="1"/>
          </p:cNvPicPr>
          <p:nvPr/>
        </p:nvPicPr>
        <p:blipFill>
          <a:blip r:embed="rId4" cstate="print"/>
          <a:srcRect l="22438" t="12201" r="27163" b="6794"/>
          <a:stretch>
            <a:fillRect/>
          </a:stretch>
        </p:blipFill>
        <p:spPr>
          <a:xfrm>
            <a:off x="7695730" y="0"/>
            <a:ext cx="1448270" cy="1745820"/>
          </a:xfrm>
          <a:prstGeom prst="rect">
            <a:avLst/>
          </a:prstGeom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42E1-4BFE-4225-973A-A65657FC3C5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/>
          <p:cNvGrpSpPr/>
          <p:nvPr/>
        </p:nvGrpSpPr>
        <p:grpSpPr>
          <a:xfrm>
            <a:off x="5580112" y="2924944"/>
            <a:ext cx="2952750" cy="3451254"/>
            <a:chOff x="5003800" y="2276475"/>
            <a:chExt cx="2952750" cy="2665413"/>
          </a:xfrm>
        </p:grpSpPr>
        <p:sp>
          <p:nvSpPr>
            <p:cNvPr id="20" name="Rectangle 6"/>
            <p:cNvSpPr>
              <a:spLocks noChangeArrowheads="1"/>
            </p:cNvSpPr>
            <p:nvPr/>
          </p:nvSpPr>
          <p:spPr bwMode="auto">
            <a:xfrm>
              <a:off x="5867400" y="2276475"/>
              <a:ext cx="2089150" cy="19431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5003800" y="2276475"/>
              <a:ext cx="863600" cy="2665413"/>
            </a:xfrm>
            <a:custGeom>
              <a:avLst/>
              <a:gdLst>
                <a:gd name="T0" fmla="*/ 544 w 544"/>
                <a:gd name="T1" fmla="*/ 0 h 1679"/>
                <a:gd name="T2" fmla="*/ 544 w 544"/>
                <a:gd name="T3" fmla="*/ 1225 h 1679"/>
                <a:gd name="T4" fmla="*/ 0 w 544"/>
                <a:gd name="T5" fmla="*/ 1679 h 1679"/>
                <a:gd name="T6" fmla="*/ 0 w 544"/>
                <a:gd name="T7" fmla="*/ 363 h 1679"/>
                <a:gd name="T8" fmla="*/ 544 w 544"/>
                <a:gd name="T9" fmla="*/ 0 h 16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4"/>
                <a:gd name="T16" fmla="*/ 0 h 1679"/>
                <a:gd name="T17" fmla="*/ 544 w 544"/>
                <a:gd name="T18" fmla="*/ 1679 h 16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4" h="1679">
                  <a:moveTo>
                    <a:pt x="544" y="0"/>
                  </a:moveTo>
                  <a:lnTo>
                    <a:pt x="544" y="1225"/>
                  </a:lnTo>
                  <a:lnTo>
                    <a:pt x="0" y="1679"/>
                  </a:lnTo>
                  <a:lnTo>
                    <a:pt x="0" y="363"/>
                  </a:lnTo>
                  <a:lnTo>
                    <a:pt x="544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5003800" y="4221163"/>
              <a:ext cx="2952750" cy="720725"/>
            </a:xfrm>
            <a:custGeom>
              <a:avLst/>
              <a:gdLst>
                <a:gd name="T0" fmla="*/ 0 w 1860"/>
                <a:gd name="T1" fmla="*/ 454 h 454"/>
                <a:gd name="T2" fmla="*/ 544 w 1860"/>
                <a:gd name="T3" fmla="*/ 0 h 454"/>
                <a:gd name="T4" fmla="*/ 1860 w 1860"/>
                <a:gd name="T5" fmla="*/ 0 h 454"/>
                <a:gd name="T6" fmla="*/ 1316 w 1860"/>
                <a:gd name="T7" fmla="*/ 454 h 454"/>
                <a:gd name="T8" fmla="*/ 0 w 1860"/>
                <a:gd name="T9" fmla="*/ 454 h 4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60"/>
                <a:gd name="T16" fmla="*/ 0 h 454"/>
                <a:gd name="T17" fmla="*/ 1860 w 1860"/>
                <a:gd name="T18" fmla="*/ 454 h 4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60" h="454">
                  <a:moveTo>
                    <a:pt x="0" y="454"/>
                  </a:moveTo>
                  <a:lnTo>
                    <a:pt x="544" y="0"/>
                  </a:lnTo>
                  <a:lnTo>
                    <a:pt x="1860" y="0"/>
                  </a:lnTo>
                  <a:lnTo>
                    <a:pt x="1316" y="454"/>
                  </a:lnTo>
                  <a:lnTo>
                    <a:pt x="0" y="45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Line 16"/>
            <p:cNvSpPr>
              <a:spLocks noChangeShapeType="1"/>
            </p:cNvSpPr>
            <p:nvPr/>
          </p:nvSpPr>
          <p:spPr bwMode="auto">
            <a:xfrm>
              <a:off x="5867400" y="2276475"/>
              <a:ext cx="0" cy="19446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Line 17"/>
            <p:cNvSpPr>
              <a:spLocks noChangeShapeType="1"/>
            </p:cNvSpPr>
            <p:nvPr/>
          </p:nvSpPr>
          <p:spPr bwMode="auto">
            <a:xfrm flipH="1">
              <a:off x="5003800" y="4221163"/>
              <a:ext cx="863600" cy="7207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Line 18"/>
            <p:cNvSpPr>
              <a:spLocks noChangeShapeType="1"/>
            </p:cNvSpPr>
            <p:nvPr/>
          </p:nvSpPr>
          <p:spPr bwMode="auto">
            <a:xfrm>
              <a:off x="5867400" y="4221163"/>
              <a:ext cx="208915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Что такое измерения?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4474840" cy="485313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Georgia" pitchFamily="18" charset="0"/>
              </a:rPr>
              <a:t>Длины трёх рёбер, имеющих общую вершину, назовём </a:t>
            </a:r>
            <a:r>
              <a:rPr lang="ru-RU" u="sng" dirty="0" smtClean="0">
                <a:solidFill>
                  <a:srgbClr val="000099"/>
                </a:solidFill>
                <a:latin typeface="Georgia" pitchFamily="18" charset="0"/>
              </a:rPr>
              <a:t>измерениями </a:t>
            </a:r>
            <a:r>
              <a:rPr lang="ru-RU" dirty="0" smtClean="0">
                <a:latin typeface="Georgia" pitchFamily="18" charset="0"/>
              </a:rPr>
              <a:t>прямоугольного параллелепипеда.</a:t>
            </a:r>
          </a:p>
          <a:p>
            <a:pPr>
              <a:buNone/>
            </a:pPr>
            <a:r>
              <a:rPr lang="ru-RU" dirty="0" smtClean="0">
                <a:latin typeface="Georgia" pitchFamily="18" charset="0"/>
              </a:rPr>
              <a:t>У параллелепипеда </a:t>
            </a:r>
            <a:r>
              <a:rPr lang="en-US" dirty="0" smtClean="0">
                <a:latin typeface="Georgia" pitchFamily="18" charset="0"/>
              </a:rPr>
              <a:t>ABCDA</a:t>
            </a:r>
            <a:r>
              <a:rPr lang="ru-RU" baseline="-25000" dirty="0" smtClean="0">
                <a:latin typeface="Georgia" pitchFamily="18" charset="0"/>
              </a:rPr>
              <a:t>1</a:t>
            </a:r>
            <a:r>
              <a:rPr lang="en-US" dirty="0" smtClean="0">
                <a:latin typeface="Georgia" pitchFamily="18" charset="0"/>
              </a:rPr>
              <a:t>B</a:t>
            </a:r>
            <a:r>
              <a:rPr lang="en-US" baseline="-25000" dirty="0" smtClean="0">
                <a:latin typeface="Georgia" pitchFamily="18" charset="0"/>
              </a:rPr>
              <a:t>1</a:t>
            </a:r>
            <a:r>
              <a:rPr lang="en-US" dirty="0" smtClean="0">
                <a:latin typeface="Georgia" pitchFamily="18" charset="0"/>
              </a:rPr>
              <a:t>C</a:t>
            </a:r>
            <a:r>
              <a:rPr lang="en-US" baseline="-25000" dirty="0" smtClean="0">
                <a:latin typeface="Georgia" pitchFamily="18" charset="0"/>
              </a:rPr>
              <a:t>1</a:t>
            </a:r>
            <a:r>
              <a:rPr lang="en-US" dirty="0" smtClean="0">
                <a:latin typeface="Georgia" pitchFamily="18" charset="0"/>
              </a:rPr>
              <a:t>D</a:t>
            </a:r>
            <a:r>
              <a:rPr lang="en-US" baseline="-25000" dirty="0" smtClean="0">
                <a:latin typeface="Georgia" pitchFamily="18" charset="0"/>
              </a:rPr>
              <a:t>1</a:t>
            </a:r>
            <a:r>
              <a:rPr lang="ru-RU" dirty="0" smtClean="0">
                <a:latin typeface="Georgia" pitchFamily="18" charset="0"/>
              </a:rPr>
              <a:t> в качестве измерений можно взять рёбра </a:t>
            </a:r>
            <a:r>
              <a:rPr lang="en-US" dirty="0" smtClean="0">
                <a:latin typeface="Georgia" pitchFamily="18" charset="0"/>
              </a:rPr>
              <a:t>AB, AD </a:t>
            </a:r>
            <a:r>
              <a:rPr lang="ru-RU" dirty="0" smtClean="0">
                <a:latin typeface="Georgia" pitchFamily="18" charset="0"/>
              </a:rPr>
              <a:t>и</a:t>
            </a:r>
            <a:r>
              <a:rPr lang="en-US" dirty="0" smtClean="0">
                <a:latin typeface="Georgia" pitchFamily="18" charset="0"/>
              </a:rPr>
              <a:t> AA</a:t>
            </a:r>
            <a:r>
              <a:rPr lang="en-US" baseline="-25000" dirty="0" smtClean="0">
                <a:latin typeface="Georgia" pitchFamily="18" charset="0"/>
              </a:rPr>
              <a:t>1</a:t>
            </a:r>
            <a:r>
              <a:rPr lang="en-US" dirty="0" smtClean="0">
                <a:latin typeface="Georgia" pitchFamily="18" charset="0"/>
              </a:rPr>
              <a:t>.</a:t>
            </a:r>
            <a:endParaRPr lang="ru-RU" dirty="0" smtClean="0">
              <a:solidFill>
                <a:srgbClr val="000099"/>
              </a:solidFill>
              <a:latin typeface="Georgia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5079092" y="2285992"/>
            <a:ext cx="4032250" cy="4383368"/>
            <a:chOff x="4500563" y="1773238"/>
            <a:chExt cx="4032250" cy="3408362"/>
          </a:xfrm>
        </p:grpSpPr>
        <p:sp>
          <p:nvSpPr>
            <p:cNvPr id="5" name="Rectangle 20"/>
            <p:cNvSpPr>
              <a:spLocks noChangeArrowheads="1"/>
            </p:cNvSpPr>
            <p:nvPr/>
          </p:nvSpPr>
          <p:spPr bwMode="auto">
            <a:xfrm>
              <a:off x="5003800" y="2852738"/>
              <a:ext cx="2089150" cy="20875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Freeform 21"/>
            <p:cNvSpPr>
              <a:spLocks/>
            </p:cNvSpPr>
            <p:nvPr/>
          </p:nvSpPr>
          <p:spPr bwMode="auto">
            <a:xfrm>
              <a:off x="5003800" y="2276475"/>
              <a:ext cx="2952750" cy="576263"/>
            </a:xfrm>
            <a:custGeom>
              <a:avLst/>
              <a:gdLst>
                <a:gd name="T0" fmla="*/ 0 w 1860"/>
                <a:gd name="T1" fmla="*/ 363 h 363"/>
                <a:gd name="T2" fmla="*/ 544 w 1860"/>
                <a:gd name="T3" fmla="*/ 0 h 363"/>
                <a:gd name="T4" fmla="*/ 1860 w 1860"/>
                <a:gd name="T5" fmla="*/ 0 h 363"/>
                <a:gd name="T6" fmla="*/ 1316 w 1860"/>
                <a:gd name="T7" fmla="*/ 363 h 363"/>
                <a:gd name="T8" fmla="*/ 0 w 1860"/>
                <a:gd name="T9" fmla="*/ 363 h 3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60"/>
                <a:gd name="T16" fmla="*/ 0 h 363"/>
                <a:gd name="T17" fmla="*/ 1860 w 1860"/>
                <a:gd name="T18" fmla="*/ 363 h 3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60" h="363">
                  <a:moveTo>
                    <a:pt x="0" y="363"/>
                  </a:moveTo>
                  <a:lnTo>
                    <a:pt x="544" y="0"/>
                  </a:lnTo>
                  <a:lnTo>
                    <a:pt x="1860" y="0"/>
                  </a:lnTo>
                  <a:lnTo>
                    <a:pt x="1316" y="363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22"/>
            <p:cNvSpPr>
              <a:spLocks/>
            </p:cNvSpPr>
            <p:nvPr/>
          </p:nvSpPr>
          <p:spPr bwMode="auto">
            <a:xfrm>
              <a:off x="7092950" y="2276475"/>
              <a:ext cx="863600" cy="2665413"/>
            </a:xfrm>
            <a:custGeom>
              <a:avLst/>
              <a:gdLst>
                <a:gd name="T0" fmla="*/ 544 w 544"/>
                <a:gd name="T1" fmla="*/ 0 h 1679"/>
                <a:gd name="T2" fmla="*/ 544 w 544"/>
                <a:gd name="T3" fmla="*/ 1225 h 1679"/>
                <a:gd name="T4" fmla="*/ 0 w 544"/>
                <a:gd name="T5" fmla="*/ 1679 h 1679"/>
                <a:gd name="T6" fmla="*/ 0 w 544"/>
                <a:gd name="T7" fmla="*/ 363 h 1679"/>
                <a:gd name="T8" fmla="*/ 544 w 544"/>
                <a:gd name="T9" fmla="*/ 0 h 16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4"/>
                <a:gd name="T16" fmla="*/ 0 h 1679"/>
                <a:gd name="T17" fmla="*/ 544 w 544"/>
                <a:gd name="T18" fmla="*/ 1679 h 16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4" h="1679">
                  <a:moveTo>
                    <a:pt x="544" y="0"/>
                  </a:moveTo>
                  <a:lnTo>
                    <a:pt x="544" y="1225"/>
                  </a:lnTo>
                  <a:lnTo>
                    <a:pt x="0" y="1679"/>
                  </a:lnTo>
                  <a:lnTo>
                    <a:pt x="0" y="363"/>
                  </a:lnTo>
                  <a:lnTo>
                    <a:pt x="544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Text Box 24"/>
            <p:cNvSpPr txBox="1">
              <a:spLocks noChangeArrowheads="1"/>
            </p:cNvSpPr>
            <p:nvPr/>
          </p:nvSpPr>
          <p:spPr bwMode="auto">
            <a:xfrm>
              <a:off x="4572000" y="4724400"/>
              <a:ext cx="431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imes New Roman" charset="0"/>
                </a:rPr>
                <a:t>A</a:t>
              </a:r>
              <a:endParaRPr lang="ru-RU" sz="2400">
                <a:latin typeface="Times New Roman" charset="0"/>
              </a:endParaRPr>
            </a:p>
          </p:txBody>
        </p:sp>
        <p:sp>
          <p:nvSpPr>
            <p:cNvPr id="9" name="Text Box 25"/>
            <p:cNvSpPr txBox="1">
              <a:spLocks noChangeArrowheads="1"/>
            </p:cNvSpPr>
            <p:nvPr/>
          </p:nvSpPr>
          <p:spPr bwMode="auto">
            <a:xfrm>
              <a:off x="5940425" y="3716338"/>
              <a:ext cx="431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dirty="0">
                  <a:latin typeface="Times New Roman" charset="0"/>
                </a:rPr>
                <a:t>B</a:t>
              </a:r>
              <a:endParaRPr lang="ru-RU" sz="2400" dirty="0">
                <a:latin typeface="Times New Roman" charset="0"/>
              </a:endParaRPr>
            </a:p>
          </p:txBody>
        </p:sp>
        <p:sp>
          <p:nvSpPr>
            <p:cNvPr id="10" name="Text Box 26"/>
            <p:cNvSpPr txBox="1">
              <a:spLocks noChangeArrowheads="1"/>
            </p:cNvSpPr>
            <p:nvPr/>
          </p:nvSpPr>
          <p:spPr bwMode="auto">
            <a:xfrm>
              <a:off x="8027988" y="3789363"/>
              <a:ext cx="5048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imes New Roman" charset="0"/>
                </a:rPr>
                <a:t>C</a:t>
              </a:r>
              <a:endParaRPr lang="ru-RU" sz="2400">
                <a:latin typeface="Times New Roman" charset="0"/>
              </a:endParaRPr>
            </a:p>
          </p:txBody>
        </p:sp>
        <p:sp>
          <p:nvSpPr>
            <p:cNvPr id="11" name="Text Box 27"/>
            <p:cNvSpPr txBox="1">
              <a:spLocks noChangeArrowheads="1"/>
            </p:cNvSpPr>
            <p:nvPr/>
          </p:nvSpPr>
          <p:spPr bwMode="auto">
            <a:xfrm>
              <a:off x="7235825" y="4724400"/>
              <a:ext cx="57626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imes New Roman" charset="0"/>
                </a:rPr>
                <a:t>D</a:t>
              </a:r>
              <a:endParaRPr lang="ru-RU" sz="2400">
                <a:latin typeface="Times New Roman" charset="0"/>
              </a:endParaRPr>
            </a:p>
          </p:txBody>
        </p:sp>
        <p:sp>
          <p:nvSpPr>
            <p:cNvPr id="12" name="Text Box 28"/>
            <p:cNvSpPr txBox="1">
              <a:spLocks noChangeArrowheads="1"/>
            </p:cNvSpPr>
            <p:nvPr/>
          </p:nvSpPr>
          <p:spPr bwMode="auto">
            <a:xfrm>
              <a:off x="4500563" y="2636838"/>
              <a:ext cx="57626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imes New Roman" charset="0"/>
                </a:rPr>
                <a:t>A</a:t>
              </a:r>
              <a:r>
                <a:rPr lang="en-US" sz="2400" baseline="-25000">
                  <a:latin typeface="Times New Roman" charset="0"/>
                </a:rPr>
                <a:t>1</a:t>
              </a:r>
              <a:endParaRPr lang="ru-RU" sz="2400">
                <a:latin typeface="Times New Roman" charset="0"/>
              </a:endParaRPr>
            </a:p>
          </p:txBody>
        </p:sp>
        <p:sp>
          <p:nvSpPr>
            <p:cNvPr id="13" name="Text Box 29"/>
            <p:cNvSpPr txBox="1">
              <a:spLocks noChangeArrowheads="1"/>
            </p:cNvSpPr>
            <p:nvPr/>
          </p:nvSpPr>
          <p:spPr bwMode="auto">
            <a:xfrm>
              <a:off x="5867400" y="1773238"/>
              <a:ext cx="5032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imes New Roman" charset="0"/>
                </a:rPr>
                <a:t>B</a:t>
              </a:r>
              <a:r>
                <a:rPr lang="en-US" sz="2400" baseline="-25000">
                  <a:latin typeface="Times New Roman" charset="0"/>
                </a:rPr>
                <a:t>1</a:t>
              </a:r>
              <a:endParaRPr lang="ru-RU" sz="2400">
                <a:latin typeface="Times New Roman" charset="0"/>
              </a:endParaRPr>
            </a:p>
          </p:txBody>
        </p:sp>
        <p:sp>
          <p:nvSpPr>
            <p:cNvPr id="14" name="Text Box 30"/>
            <p:cNvSpPr txBox="1">
              <a:spLocks noChangeArrowheads="1"/>
            </p:cNvSpPr>
            <p:nvPr/>
          </p:nvSpPr>
          <p:spPr bwMode="auto">
            <a:xfrm>
              <a:off x="7956550" y="1844675"/>
              <a:ext cx="5746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imes New Roman" charset="0"/>
                </a:rPr>
                <a:t>C</a:t>
              </a:r>
              <a:r>
                <a:rPr lang="en-US" sz="2400" baseline="-25000">
                  <a:latin typeface="Times New Roman" charset="0"/>
                </a:rPr>
                <a:t>1</a:t>
              </a:r>
              <a:endParaRPr lang="ru-RU" sz="2400">
                <a:latin typeface="Times New Roman" charset="0"/>
              </a:endParaRPr>
            </a:p>
          </p:txBody>
        </p:sp>
        <p:sp>
          <p:nvSpPr>
            <p:cNvPr id="15" name="Text Box 31"/>
            <p:cNvSpPr txBox="1">
              <a:spLocks noChangeArrowheads="1"/>
            </p:cNvSpPr>
            <p:nvPr/>
          </p:nvSpPr>
          <p:spPr bwMode="auto">
            <a:xfrm>
              <a:off x="7092950" y="2708275"/>
              <a:ext cx="7207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imes New Roman" charset="0"/>
                </a:rPr>
                <a:t>D</a:t>
              </a:r>
              <a:r>
                <a:rPr lang="en-US" sz="2400" baseline="-25000">
                  <a:latin typeface="Times New Roman" charset="0"/>
                </a:rPr>
                <a:t>1</a:t>
              </a:r>
              <a:endParaRPr lang="ru-RU" sz="2400">
                <a:latin typeface="Times New Roman" charset="0"/>
              </a:endParaRPr>
            </a:p>
          </p:txBody>
        </p:sp>
        <p:sp>
          <p:nvSpPr>
            <p:cNvPr id="16" name="Line 32"/>
            <p:cNvSpPr>
              <a:spLocks noChangeShapeType="1"/>
            </p:cNvSpPr>
            <p:nvPr/>
          </p:nvSpPr>
          <p:spPr bwMode="auto">
            <a:xfrm>
              <a:off x="7092950" y="2852738"/>
              <a:ext cx="0" cy="208915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33"/>
            <p:cNvSpPr>
              <a:spLocks noChangeShapeType="1"/>
            </p:cNvSpPr>
            <p:nvPr/>
          </p:nvSpPr>
          <p:spPr bwMode="auto">
            <a:xfrm flipH="1">
              <a:off x="5003800" y="4941888"/>
              <a:ext cx="2089150" cy="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34"/>
            <p:cNvSpPr>
              <a:spLocks noChangeShapeType="1"/>
            </p:cNvSpPr>
            <p:nvPr/>
          </p:nvSpPr>
          <p:spPr bwMode="auto">
            <a:xfrm flipV="1">
              <a:off x="7092950" y="4221163"/>
              <a:ext cx="863600" cy="720725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26" name="Рисунок 25" descr="0002-002-Prjamougolnyj-parallelepiped.jpg"/>
          <p:cNvPicPr>
            <a:picLocks noChangeAspect="1"/>
          </p:cNvPicPr>
          <p:nvPr/>
        </p:nvPicPr>
        <p:blipFill>
          <a:blip r:embed="rId2" cstate="print"/>
          <a:srcRect l="22438" t="12201" r="27163" b="6794"/>
          <a:stretch>
            <a:fillRect/>
          </a:stretch>
        </p:blipFill>
        <p:spPr>
          <a:xfrm>
            <a:off x="7695730" y="0"/>
            <a:ext cx="1448270" cy="1745820"/>
          </a:xfrm>
          <a:prstGeom prst="rect">
            <a:avLst/>
          </a:prstGeom>
        </p:spPr>
      </p:pic>
      <p:sp>
        <p:nvSpPr>
          <p:cNvPr id="28" name="Номер слайда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42E1-4BFE-4225-973A-A65657FC3C5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444</Words>
  <Application>Microsoft Office PowerPoint</Application>
  <PresentationFormat>Экран (4:3)</PresentationFormat>
  <Paragraphs>100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Прямоугольный параллелепипед</vt:lpstr>
      <vt:lpstr>Цели урока</vt:lpstr>
      <vt:lpstr>Параллелепипед - </vt:lpstr>
      <vt:lpstr>Опрос  </vt:lpstr>
      <vt:lpstr>Слайд 5</vt:lpstr>
      <vt:lpstr>Примеры параллелепипеда</vt:lpstr>
      <vt:lpstr>Двугранные углы параллелепипеда</vt:lpstr>
      <vt:lpstr>Свойства параллелепипеда</vt:lpstr>
      <vt:lpstr>Что такое измерения?</vt:lpstr>
      <vt:lpstr>Теорема </vt:lpstr>
      <vt:lpstr>Доказательство.</vt:lpstr>
      <vt:lpstr>Следствие</vt:lpstr>
      <vt:lpstr>Куб</vt:lpstr>
      <vt:lpstr>Слайд 14</vt:lpstr>
      <vt:lpstr>Слайд 15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Home</cp:lastModifiedBy>
  <cp:revision>60</cp:revision>
  <dcterms:created xsi:type="dcterms:W3CDTF">2012-04-15T06:01:25Z</dcterms:created>
  <dcterms:modified xsi:type="dcterms:W3CDTF">2022-01-30T20:41:02Z</dcterms:modified>
</cp:coreProperties>
</file>