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67" r:id="rId3"/>
    <p:sldId id="273" r:id="rId4"/>
    <p:sldId id="274" r:id="rId5"/>
    <p:sldId id="275" r:id="rId6"/>
    <p:sldId id="260" r:id="rId7"/>
    <p:sldId id="276" r:id="rId8"/>
    <p:sldId id="277" r:id="rId9"/>
    <p:sldId id="268" r:id="rId10"/>
    <p:sldId id="269" r:id="rId11"/>
    <p:sldId id="278" r:id="rId12"/>
    <p:sldId id="279" r:id="rId13"/>
    <p:sldId id="270" r:id="rId14"/>
    <p:sldId id="280" r:id="rId15"/>
    <p:sldId id="271" r:id="rId16"/>
    <p:sldId id="257" r:id="rId17"/>
    <p:sldId id="259" r:id="rId18"/>
    <p:sldId id="264" r:id="rId19"/>
    <p:sldId id="265" r:id="rId20"/>
    <p:sldId id="266" r:id="rId21"/>
    <p:sldId id="281" r:id="rId22"/>
    <p:sldId id="282" r:id="rId23"/>
    <p:sldId id="261" r:id="rId24"/>
    <p:sldId id="263" r:id="rId25"/>
    <p:sldId id="283" r:id="rId26"/>
    <p:sldId id="272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b="1" u="sng" dirty="0" smtClean="0">
                <a:solidFill>
                  <a:schemeClr val="accent2">
                    <a:lumMod val="50000"/>
                  </a:schemeClr>
                </a:solidFill>
              </a:rPr>
              <a:t>Классный час</a:t>
            </a:r>
          </a:p>
          <a:p>
            <a:r>
              <a:rPr lang="ru-RU" sz="1400" b="1" u="sng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Подготовил: Мамаева В.В., </a:t>
            </a:r>
          </a:p>
          <a:p>
            <a:r>
              <a:rPr lang="ru-RU" sz="1400" b="1" u="sng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                                                     куратор 13-С группы</a:t>
            </a:r>
            <a:endParaRPr lang="ru-RU" sz="14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effectLst/>
              </a:rPr>
              <a:t>Освобождение Крыма</a:t>
            </a:r>
            <a:endParaRPr lang="ru-RU" b="1" dirty="0"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4137784"/>
      </p:ext>
    </p:extLst>
  </p:cSld>
  <p:clrMapOvr>
    <a:masterClrMapping/>
  </p:clrMapOvr>
  <p:transition spd="slow" advClick="0" advTm="5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72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До 2 января 1942 был освобожден весь Керченский полуостров. 19 мая в результате кровопролитных боев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 3-е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преобладающими силами гитлеровцев советские войска вынуждены были оставить Керчь.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398433"/>
            <a:ext cx="5364088" cy="392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606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gallery dir="l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57158" y="428604"/>
            <a:ext cx="8786842" cy="6188847"/>
            <a:chOff x="642910" y="428604"/>
            <a:chExt cx="8501090" cy="6188847"/>
          </a:xfrm>
        </p:grpSpPr>
        <p:pic>
          <p:nvPicPr>
            <p:cNvPr id="3" name="Picture 2" descr="http://ordenrf.ru/upload/novosty-info/kerch-3.jpg"/>
            <p:cNvPicPr>
              <a:picLocks noChangeAspect="1" noChangeArrowheads="1"/>
            </p:cNvPicPr>
            <p:nvPr/>
          </p:nvPicPr>
          <p:blipFill>
            <a:blip r:embed="rId2"/>
            <a:srcRect b="17788"/>
            <a:stretch>
              <a:fillRect/>
            </a:stretch>
          </p:blipFill>
          <p:spPr bwMode="auto">
            <a:xfrm>
              <a:off x="642910" y="428604"/>
              <a:ext cx="8501090" cy="5500726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3143240" y="5786454"/>
              <a:ext cx="4572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Композиция над музеем обороны </a:t>
              </a:r>
              <a:r>
                <a:rPr lang="ru-RU" sz="2400" dirty="0" err="1" smtClean="0">
                  <a:solidFill>
                    <a:srgbClr val="FF0000"/>
                  </a:solidFill>
                </a:rPr>
                <a:t>Аджимушкайских</a:t>
              </a:r>
              <a:r>
                <a:rPr lang="ru-RU" sz="2400" dirty="0" smtClean="0">
                  <a:solidFill>
                    <a:srgbClr val="FF0000"/>
                  </a:solidFill>
                </a:rPr>
                <a:t> каменоломен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Kcy;&amp;IEcy;&amp;Rcy;&amp;CHcy;&amp;SOFTcy; - &amp;Gcy;&amp;ocy;&amp;rcy;&amp;ocy;&amp;dcy;-&amp;Gcy;&amp;iecy;&amp;rcy;&amp;ocy;&amp;jcy; &amp;Fcy;&amp;iecy;&amp;dcy;&amp;iecy;&amp;rcy;&amp;acy;&amp;lcy;&amp;softcy;&amp;ncy;&amp;ycy;&amp;jcy; &amp;Pcy;&amp;acy;&amp;tcy;&amp;rcy;&amp;icy;&amp;ocy;&amp;tcy;&amp;icy;&amp;chcy;&amp;iecy;&amp;scy;&amp;kcy;&amp;icy;&amp;jcy; &amp;Vcy;&amp;iecy;&amp;scy;&amp;tcy;&amp;ncy;&amp;icy;&amp;k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3786214" cy="3714776"/>
          </a:xfrm>
          <a:prstGeom prst="rect">
            <a:avLst/>
          </a:prstGeom>
          <a:noFill/>
        </p:spPr>
      </p:pic>
      <p:pic>
        <p:nvPicPr>
          <p:cNvPr id="3" name="Picture 2" descr="&amp;Vcy; &amp;Kcy;&amp;iecy;&amp;rcy;&amp;chcy;&amp;softcy; &amp;dcy;&amp;lcy;&amp;yacy; &amp;icy;&amp;scy;&amp;scy;&amp;lcy;&amp;iecy;&amp;dcy;&amp;ocy;&amp;vcy;&amp;acy;&amp;ncy;&amp;icy;&amp;yacy; &amp;Acy;&amp;dcy;&amp;zhcy;&amp;icy;&amp;mcy;&amp;ucy;&amp;shcy;&amp;kcy;&amp;acy;&amp;jcy;&amp;scy;&amp;kcy;&amp;icy;&amp;khcy; &amp;kcy;&amp;acy;&amp;mcy;&amp;iecy;&amp;ncy;&amp;ocy;&amp;lcy;&amp;ocy;&amp;mcy;&amp;iecy;&amp;ncy; &amp;pcy;&amp;rcy;&amp;icy;&amp;bcy;&amp;ycy;&amp;lcy;&amp;icy; &amp;pcy;&amp;ocy;&amp;icy;&amp;scy;&amp;kcy;&amp;ocy;&amp;vcy;&amp;ycy;&amp;iecy; &amp;ocy;&amp;tcy;&amp;rcy;&amp;yacy;&amp;dcy;&amp;ycy; - &amp;Kcy;&amp;rcy;&amp;ycy;&amp;mcy;&amp;scy;&amp;kcy;&amp;icy;&amp;jcy; &amp;scy;&amp;acy;&amp;jcy;&amp;t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42852"/>
            <a:ext cx="5000660" cy="3714776"/>
          </a:xfrm>
          <a:prstGeom prst="rect">
            <a:avLst/>
          </a:prstGeom>
          <a:noFill/>
        </p:spPr>
      </p:pic>
      <p:pic>
        <p:nvPicPr>
          <p:cNvPr id="4" name="Picture 6" descr="&amp;Gcy;&amp;ocy;&amp;rcy;&amp;ocy;&amp;dcy;-&amp;gcy;&amp;iecy;&amp;rcy;&amp;ocy;&amp;jcy; &amp;Kcy;&amp;iecy;&amp;rcy;&amp;chcy;&amp;softcy; &amp;pcy;&amp;rcy;&amp;acy;&amp;zcy;&amp;dcy;&amp;ncy;&amp;ucy;&amp;iecy;&amp;tcy; 70-&amp;lcy;&amp;iecy;&amp;tcy;&amp;icy;&amp;iecy; &amp;ocy;&amp;scy;&amp;vcy;&amp;ocy;&amp;bcy;&amp;ocy;&amp;zhcy;&amp;dcy;&amp;iecy;&amp;ncy;&amp;icy;&amp;yacy; &amp;ocy;&amp;tcy; &amp;fcy;&amp;acy;&amp;shcy;&amp;icy;&amp;scy;&amp;tcy;&amp;scy;&amp;kcy;&amp;icy;&amp;khcy; &amp;zcy;&amp;acy;&amp;khcy;&amp;vcy;&amp;acy;&amp;tcy;&amp;chcy;&amp;icy;&amp;kcy;&amp;ocy;&amp;vcy; &amp;Vcy; &amp;Rcy;&amp;ocy;&amp;scy;&amp;scy;&amp;icy;&amp;icy; &amp;Gcy;&amp;ocy;&amp;rcy;&amp;ocy;&amp;dcy;&amp;scy;&amp;kcy;&amp;ocy;&amp;jcy; &amp;pcy;&amp;ocy;&amp;rcy;&amp;tcy;&amp;acy;&amp;lcy; &amp;Mcy;&amp;ocy;&amp;scy;&amp;kcy;&amp;vcy;&amp;ycy;: &amp;ncy;&amp;ocy;&amp;vcy;&amp;ocy;&amp;scy;&amp;tcy;&amp;icy;, &amp;pcy;&amp;ocy;&amp;gcy;&amp;ocy;&amp;dcy;&amp;acy;, &amp;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57628"/>
            <a:ext cx="4572000" cy="2914653"/>
          </a:xfrm>
          <a:prstGeom prst="rect">
            <a:avLst/>
          </a:prstGeom>
          <a:noFill/>
        </p:spPr>
      </p:pic>
      <p:pic>
        <p:nvPicPr>
          <p:cNvPr id="5" name="Picture 2" descr="&amp;Lcy;&amp;iecy;&amp;ncy;&amp;tcy;&amp;acy; &amp;vcy;&amp;scy;&amp;iecy;&amp;khcy; &amp;ncy;&amp;ocy;&amp;vcy;&amp;ocy;&amp;scy;&amp;tcy;&amp;iecy;&amp;jcy; &amp;icy; &amp;tcy;&amp;iecy;&amp;mcy; - &amp;Gcy;&amp;ocy;&amp;rcy;&amp;ocy;&amp;dcy; &amp;Kcy;&amp;iecy;&amp;rcy;&amp;chcy;&amp;soft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857496"/>
            <a:ext cx="5072066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76672"/>
            <a:ext cx="8208912" cy="5904656"/>
          </a:xfrm>
        </p:spPr>
        <p:txBody>
          <a:bodyPr>
            <a:normAutofit fontScale="92500" lnSpcReduction="20000"/>
          </a:bodyPr>
          <a:lstStyle/>
          <a:p>
            <a:r>
              <a:rPr lang="ru-RU" sz="3300" b="1" dirty="0">
                <a:solidFill>
                  <a:schemeClr val="accent5">
                    <a:lumMod val="50000"/>
                  </a:schemeClr>
                </a:solidFill>
              </a:rPr>
              <a:t>До 12 ноября от врага было освобожденное северо-восточное выступление Керченского полуострова, из которого и началась Крымская наступательная операция в 1944 году.</a:t>
            </a:r>
          </a:p>
          <a:p>
            <a:r>
              <a:rPr lang="ru-RU" sz="3300" b="1" dirty="0">
                <a:solidFill>
                  <a:schemeClr val="accent5">
                    <a:lumMod val="50000"/>
                  </a:schemeClr>
                </a:solidFill>
              </a:rPr>
              <a:t>11 апреля 1944 г. воины отдельной Приморской армии и Черноморского флота завладели городом Керчь</a:t>
            </a:r>
            <a:r>
              <a:rPr lang="ru-RU" sz="33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r>
              <a:rPr lang="ru-RU" sz="3300" b="1" dirty="0">
                <a:solidFill>
                  <a:schemeClr val="accent5">
                    <a:lumMod val="50000"/>
                  </a:schemeClr>
                </a:solidFill>
              </a:rPr>
              <a:t>За мужество и героизм в боях за город свыше 10 тысяч бойцов и командиров награждено орденами и медалями, 134 защитника Керчи удостоенные звания Героя Советского Союза.</a:t>
            </a:r>
          </a:p>
          <a:p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1999833"/>
      </p:ext>
    </p:extLst>
  </p:cSld>
  <p:clrMapOvr>
    <a:masterClrMapping/>
  </p:clrMapOvr>
  <p:transition spd="slow" advClick="0" advTm="7000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Scy;&amp;Ocy;&amp;Lcy;&amp;Dcy;&amp;Acy;&amp;Tcy;&amp;Ycy; &amp;Pcy;&amp;Ocy;&amp;Bcy;&amp;IEcy;&amp;Dcy;&amp;Ycy; - &amp;Pcy;&amp;Ocy;&amp;Lcy;&amp;Kcy;&amp;Ocy;&amp;Vcy;&amp;Ocy;&amp;Dcy;&amp;TScy;&amp;Ycy; &amp;Vcy;&amp;IEcy;&amp;Lcy;&amp;Icy;&amp;Kcy;&amp;Ocy;&amp;Jcy; &amp;Ocy;&amp;Tcy;&amp;IEcy;&amp;CHcy;&amp;IEcy;&amp;Scy;&amp;Tcy;&amp;Vcy;&amp;IEcy;&amp;Ncy;&amp;Ncy;&amp;Ocy;&amp;Jcy; &amp;Vcy;&amp;Ocy;&amp;Jcy;&amp;Ncy;&amp;Ycy; &quot; &amp;Kcy;&amp;icy;&amp;iecy;&amp;vcy;&amp;scy;&amp;kcy;&amp;icy;&amp;jcy; &amp;vcy;&amp;iecy;&amp;scy;&amp;tcy;&amp;ncy;&amp;icy;&amp;kcy; - &quot;&amp;Kcy;&amp;icy;&amp;iecy;&amp;vcy;&amp;scy;&amp;kcy;&amp;icy;&amp;jcy; &amp;vcy;&amp;iecy;&amp;scy;&amp;tcy;&amp;ncy;&amp;icy;&amp;kcy;&quot; &amp;icy;&amp;ncy;&amp;tcy;&amp;iecy;&amp;rcy;&amp;ncy;&amp;iecy;&amp;tcy; &amp;vcy;&amp;iecy;&amp;rcy;&amp;scy;&amp;icy;&amp;yacy; &amp;gcy;&amp;acy;&amp;zcy;&amp;iecy;&amp;t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14290"/>
            <a:ext cx="5072066" cy="3500462"/>
          </a:xfrm>
          <a:prstGeom prst="rect">
            <a:avLst/>
          </a:prstGeom>
          <a:noFill/>
        </p:spPr>
      </p:pic>
      <p:pic>
        <p:nvPicPr>
          <p:cNvPr id="3" name="Рисунок 2" descr="http://velikayavoina1941.narod.ru/images/goroda-geroi-Kerch-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14337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/>
          <p:nvPr/>
        </p:nvGrpSpPr>
        <p:grpSpPr>
          <a:xfrm>
            <a:off x="1142977" y="3615271"/>
            <a:ext cx="7786710" cy="4002313"/>
            <a:chOff x="-43911" y="1400692"/>
            <a:chExt cx="4786314" cy="4002313"/>
          </a:xfrm>
        </p:grpSpPr>
        <p:pic>
          <p:nvPicPr>
            <p:cNvPr id="5" name="Picture 4" descr="&amp;Rcy;&amp;acy;&amp;dcy;&amp;ocy;&amp;scy;&amp;tcy;&amp;softcy; &amp;Pcy;&amp;ocy;&amp;bcy;&amp;iecy;&amp;dcy;&amp;ycy;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43911" y="1400692"/>
              <a:ext cx="4786314" cy="3242729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428596" y="4572008"/>
              <a:ext cx="39290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Возведение советского флага на горе Митридат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4744" y="1714488"/>
            <a:ext cx="5214942" cy="24414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Указом Президиума Верховной Рады СССР от 14 сентября 1973 года городу Керчь присвоено звание «Город Герой».</a:t>
            </a:r>
          </a:p>
        </p:txBody>
      </p:sp>
      <p:grpSp>
        <p:nvGrpSpPr>
          <p:cNvPr id="5" name="Группа 8"/>
          <p:cNvGrpSpPr/>
          <p:nvPr/>
        </p:nvGrpSpPr>
        <p:grpSpPr>
          <a:xfrm>
            <a:off x="-71470" y="1214423"/>
            <a:ext cx="2214578" cy="3643338"/>
            <a:chOff x="-2286048" y="1714488"/>
            <a:chExt cx="1785950" cy="3200593"/>
          </a:xfrm>
        </p:grpSpPr>
        <p:pic>
          <p:nvPicPr>
            <p:cNvPr id="6" name="Рисунок 5" descr="http://ordenrf.ru/upload/novosty-info/medal-gorod-geroy.jpg"/>
            <p:cNvPicPr/>
            <p:nvPr/>
          </p:nvPicPr>
          <p:blipFill>
            <a:blip r:embed="rId3"/>
            <a:srcRect r="55528"/>
            <a:stretch>
              <a:fillRect/>
            </a:stretch>
          </p:blipFill>
          <p:spPr bwMode="auto">
            <a:xfrm>
              <a:off x="-2071734" y="1714488"/>
              <a:ext cx="1357322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-2286048" y="3714752"/>
              <a:ext cx="17859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Медаль «Золотая Звезда»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Группа 3"/>
          <p:cNvGrpSpPr/>
          <p:nvPr/>
        </p:nvGrpSpPr>
        <p:grpSpPr>
          <a:xfrm>
            <a:off x="1571604" y="2357430"/>
            <a:ext cx="2182872" cy="3615070"/>
            <a:chOff x="-2643238" y="1714488"/>
            <a:chExt cx="2182872" cy="3615070"/>
          </a:xfrm>
        </p:grpSpPr>
        <p:pic>
          <p:nvPicPr>
            <p:cNvPr id="9" name="Рисунок 8"/>
            <p:cNvPicPr/>
            <p:nvPr/>
          </p:nvPicPr>
          <p:blipFill>
            <a:blip r:embed="rId4"/>
            <a:srcRect r="4691"/>
            <a:stretch>
              <a:fillRect/>
            </a:stretch>
          </p:blipFill>
          <p:spPr bwMode="auto">
            <a:xfrm>
              <a:off x="-2357486" y="1714488"/>
              <a:ext cx="1897120" cy="3615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-2643238" y="3786190"/>
              <a:ext cx="20002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Орден Ленина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928794" y="4143380"/>
            <a:ext cx="7000924" cy="2902700"/>
            <a:chOff x="1443028" y="1214422"/>
            <a:chExt cx="7700972" cy="6488387"/>
          </a:xfrm>
        </p:grpSpPr>
        <p:pic>
          <p:nvPicPr>
            <p:cNvPr id="12" name="Picture 2" descr="http://ordenrf.ru/upload/novosty-info/kerch-3.jpg"/>
            <p:cNvPicPr>
              <a:picLocks noChangeAspect="1" noChangeArrowheads="1"/>
            </p:cNvPicPr>
            <p:nvPr/>
          </p:nvPicPr>
          <p:blipFill>
            <a:blip r:embed="rId5"/>
            <a:srcRect b="17788"/>
            <a:stretch>
              <a:fillRect/>
            </a:stretch>
          </p:blipFill>
          <p:spPr bwMode="auto">
            <a:xfrm>
              <a:off x="3486143" y="1214422"/>
              <a:ext cx="5657857" cy="5748657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1443028" y="5845287"/>
              <a:ext cx="7700972" cy="1857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Композиция над музеем обороны </a:t>
              </a:r>
              <a:r>
                <a:rPr lang="ru-RU" sz="2400" dirty="0" err="1" smtClean="0">
                  <a:solidFill>
                    <a:srgbClr val="FF0000"/>
                  </a:solidFill>
                </a:rPr>
                <a:t>Аджимушкайских</a:t>
              </a:r>
              <a:r>
                <a:rPr lang="ru-RU" sz="2400" dirty="0" smtClean="0">
                  <a:solidFill>
                    <a:srgbClr val="FF0000"/>
                  </a:solidFill>
                </a:rPr>
                <a:t> каменоломен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88357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 advTm="6000">
        <p14:pan dir="u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706" y="1524000"/>
            <a:ext cx="7470588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Город-герой Севастополь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9721045"/>
      </p:ext>
    </p:extLst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563" r="1956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88224" y="1000108"/>
            <a:ext cx="2127180" cy="444362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Севастополь в числе первых городов СССР 22 июня 1941 г. в 3 часа 15 минут подвергся налету фашистской авиации. Первой нанесла удар по фашистским самолетам зенитно-артиллерийская батарея Черноморского флота N 74, которой командовал лейтенант </a:t>
            </a:r>
            <a:r>
              <a:rPr lang="ru-RU" dirty="0" err="1"/>
              <a:t>И.Г.Козовник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55253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204864"/>
            <a:ext cx="4449282" cy="4360296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Вступившие 3 июля 1942 года в разрушенный город фашисты бесчинствовали в нем 22 месяца. Они уничтожили в </a:t>
            </a:r>
            <a:r>
              <a:rPr lang="ru-RU" sz="2800" b="1" dirty="0" err="1">
                <a:solidFill>
                  <a:schemeClr val="bg2">
                    <a:lumMod val="50000"/>
                  </a:schemeClr>
                </a:solidFill>
              </a:rPr>
              <a:t>инкерманских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</a:rPr>
              <a:t> штольнях 3 тыс. женщин, стариков и детей, в Троицком туннеле - более 400 рабочих.</a:t>
            </a:r>
          </a:p>
        </p:txBody>
      </p:sp>
    </p:spTree>
    <p:extLst>
      <p:ext uri="{BB962C8B-B14F-4D97-AF65-F5344CB8AC3E}">
        <p14:creationId xmlns:p14="http://schemas.microsoft.com/office/powerpoint/2010/main" xmlns="" val="3914545164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276872"/>
            <a:ext cx="4139952" cy="4027512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>
                <a:solidFill>
                  <a:schemeClr val="bg2">
                    <a:lumMod val="50000"/>
                  </a:schemeClr>
                </a:solidFill>
              </a:rPr>
              <a:t>5 мая 1944 г. в 12 часов, после мощной двухчасовой артиллерийской и авиационной подготовки, 2-я гвардейская армия под командованием генерал-лейтенанта </a:t>
            </a:r>
            <a:r>
              <a:rPr lang="ru-RU" sz="2600" b="1" dirty="0" err="1">
                <a:solidFill>
                  <a:schemeClr val="bg2">
                    <a:lumMod val="50000"/>
                  </a:schemeClr>
                </a:solidFill>
              </a:rPr>
              <a:t>Г.Ф.Захарова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</a:rPr>
              <a:t> начала наступление с </a:t>
            </a:r>
            <a:r>
              <a:rPr lang="ru-RU" sz="2600" b="1" dirty="0" err="1">
                <a:solidFill>
                  <a:schemeClr val="bg2">
                    <a:lumMod val="50000"/>
                  </a:schemeClr>
                </a:solidFill>
              </a:rPr>
              <a:t>Мекензиевых</a:t>
            </a:r>
            <a:r>
              <a:rPr lang="ru-RU" sz="2600" b="1" dirty="0">
                <a:solidFill>
                  <a:schemeClr val="bg2">
                    <a:lumMod val="50000"/>
                  </a:schemeClr>
                </a:solidFill>
              </a:rPr>
              <a:t> гор, чтобы освободить Северную сторону и форсировать Северную бухту.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196752"/>
            <a:ext cx="33337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381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 advTm="6000">
        <p14:honeycomb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Легендарный город Керчь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01" t="8044"/>
          <a:stretch/>
        </p:blipFill>
        <p:spPr>
          <a:xfrm>
            <a:off x="1173707" y="1869742"/>
            <a:ext cx="6939579" cy="4400361"/>
          </a:xfrm>
        </p:spPr>
      </p:pic>
    </p:spTree>
    <p:extLst>
      <p:ext uri="{BB962C8B-B14F-4D97-AF65-F5344CB8AC3E}">
        <p14:creationId xmlns:p14="http://schemas.microsoft.com/office/powerpoint/2010/main" xmlns="" val="1695730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6000">
        <p14:ripple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50" r="15550"/>
          <a:stretch>
            <a:fillRect/>
          </a:stretch>
        </p:blipFill>
        <p:spPr/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629400" y="357166"/>
            <a:ext cx="2263080" cy="602416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9 мая к вечеру был полностью освобожден Севастополь, 10 мая в час ночи Москва 24 залпами из 342 орудий салютовала освободителям города. В этот день газета «Правда» писала: «Здравствуй, родной Севастополь! Любимый город советского народа, город-герой, город-богатырь! Радостно приветствует тебя вся страна!».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143504" y="214290"/>
            <a:ext cx="1785950" cy="3200593"/>
            <a:chOff x="-2286048" y="1714488"/>
            <a:chExt cx="1785950" cy="3200593"/>
          </a:xfrm>
        </p:grpSpPr>
        <p:pic>
          <p:nvPicPr>
            <p:cNvPr id="8" name="Рисунок 7" descr="http://ordenrf.ru/upload/novosty-info/medal-gorod-geroy.jpg"/>
            <p:cNvPicPr/>
            <p:nvPr/>
          </p:nvPicPr>
          <p:blipFill>
            <a:blip r:embed="rId3"/>
            <a:srcRect r="55528"/>
            <a:stretch>
              <a:fillRect/>
            </a:stretch>
          </p:blipFill>
          <p:spPr bwMode="auto">
            <a:xfrm>
              <a:off x="-2071734" y="1714488"/>
              <a:ext cx="1357322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-2286048" y="3714752"/>
              <a:ext cx="17859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Медаль «Золотая Звезда»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0393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5000">
        <p14:vortex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Scanned at 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28596" y="428603"/>
            <a:ext cx="8286808" cy="69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начала Крымской операции фашисты имели на полуострове 204 тысячи солдат и офицеров (7 румынских и 5 немецких дивизий), до 3600 орудий и минометов, более 200 танков и штурмовых орудий, 150 самолётов. За время освобождения Крыма и Севастополя 61 тысяча военнослужащих противника была взята в плен, около 50 тысяч вражеских солдат и офицеров было убито, только в Севастополе фашисты потеряли убитыми более 20 тысяч человек и 24 тысячи пленными. Всё оружие, боевая техника, снаряжение остались на мысе Херсонес.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Поражение в Крыму для гитлеровских войск было катастрофой, равной по масштабам Сталинградской. 17-й немецкой армии не стало.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Во время Крымской операции наши потеряли около 17 тыс. человек убитыми и непосредственно под Севастополем около 6 тыс. человек.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643042" y="2214554"/>
            <a:ext cx="5715040" cy="4357694"/>
            <a:chOff x="1643042" y="2143116"/>
            <a:chExt cx="5715040" cy="4429132"/>
          </a:xfrm>
        </p:grpSpPr>
        <p:pic>
          <p:nvPicPr>
            <p:cNvPr id="4" name="Рисунок 3" descr="Оборона Севастополя"/>
            <p:cNvPicPr/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43042" y="4214818"/>
              <a:ext cx="5715040" cy="2357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5357818" y="2143116"/>
              <a:ext cx="1847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79" r="1367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0192" y="428604"/>
            <a:ext cx="2952328" cy="631276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Мужество, отвагу и стойкость в боях проявили бойцы и командиры 7-й бригады морской пехоты под командованием полковника </a:t>
            </a:r>
            <a:r>
              <a:rPr lang="ru-RU" dirty="0" err="1"/>
              <a:t>Е.И.Жидилова</a:t>
            </a:r>
            <a:r>
              <a:rPr lang="ru-RU" dirty="0"/>
              <a:t>, 8-й бригады морской пехоты полковника </a:t>
            </a:r>
            <a:r>
              <a:rPr lang="ru-RU" dirty="0" err="1"/>
              <a:t>В.Л.Вилыпанского</a:t>
            </a:r>
            <a:r>
              <a:rPr lang="ru-RU" dirty="0"/>
              <a:t>, 25-й стрелковой дивизии им. </a:t>
            </a:r>
            <a:r>
              <a:rPr lang="ru-RU" dirty="0" err="1"/>
              <a:t>В.И.Чапаева</a:t>
            </a:r>
            <a:r>
              <a:rPr lang="ru-RU" dirty="0"/>
              <a:t> генерал-майора </a:t>
            </a:r>
            <a:r>
              <a:rPr lang="ru-RU" dirty="0" err="1"/>
              <a:t>Т.К.Коломийца</a:t>
            </a:r>
            <a:r>
              <a:rPr lang="ru-RU" dirty="0"/>
              <a:t>, 95-Й Молдавской стрелковой дивизии генерал-майора </a:t>
            </a:r>
            <a:r>
              <a:rPr lang="ru-RU" dirty="0" err="1"/>
              <a:t>В.Ф.Воробьева</a:t>
            </a:r>
            <a:r>
              <a:rPr lang="ru-RU" dirty="0"/>
              <a:t>, 172-й стрелковой дивизии полковника </a:t>
            </a:r>
            <a:r>
              <a:rPr lang="ru-RU" dirty="0" err="1"/>
              <a:t>И.А.Ласкина</a:t>
            </a:r>
            <a:r>
              <a:rPr lang="ru-RU" dirty="0"/>
              <a:t>, 345-й стрелковой дивизии полковника </a:t>
            </a:r>
            <a:r>
              <a:rPr lang="ru-RU" dirty="0" err="1"/>
              <a:t>Н.С.Гузя</a:t>
            </a:r>
            <a:r>
              <a:rPr lang="ru-RU" dirty="0"/>
              <a:t>, I -го Севастопольского полка морской пехоты полковника </a:t>
            </a:r>
            <a:r>
              <a:rPr lang="ru-RU" dirty="0" err="1"/>
              <a:t>П.Ф.Горпищенко</a:t>
            </a:r>
            <a:r>
              <a:rPr lang="ru-RU" dirty="0"/>
              <a:t>, артиллеристы майора </a:t>
            </a:r>
            <a:r>
              <a:rPr lang="ru-RU" dirty="0" err="1"/>
              <a:t>Н.В.Богданова</a:t>
            </a:r>
            <a:r>
              <a:rPr lang="ru-RU" dirty="0"/>
              <a:t>, 10, 30, 35, 19-я батареи береговой обороны, летчики-черноморцы и многие другие.</a:t>
            </a:r>
          </a:p>
        </p:txBody>
      </p:sp>
    </p:spTree>
    <p:extLst>
      <p:ext uri="{BB962C8B-B14F-4D97-AF65-F5344CB8AC3E}">
        <p14:creationId xmlns:p14="http://schemas.microsoft.com/office/powerpoint/2010/main" xmlns="" val="17441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92896"/>
            <a:ext cx="5625077" cy="372164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2198" y="1428736"/>
            <a:ext cx="2867572" cy="488634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285860"/>
            <a:ext cx="8121080" cy="90987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За подвиги в те дни звания Героя Советского Союза были удостоены пулеметчица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Нина </a:t>
            </a:r>
            <a:r>
              <a:rPr lang="ru-RU" sz="2800" dirty="0" err="1" smtClean="0">
                <a:solidFill>
                  <a:schemeClr val="bg2">
                    <a:lumMod val="50000"/>
                  </a:schemeClr>
                </a:solidFill>
              </a:rPr>
              <a:t>Ониловал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</a:rPr>
              <a:t>и снайпер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Людмила </a:t>
            </a:r>
            <a:r>
              <a:rPr lang="ru-RU" sz="2800" dirty="0" err="1" smtClean="0">
                <a:solidFill>
                  <a:schemeClr val="bg2">
                    <a:lumMod val="50000"/>
                  </a:schemeClr>
                </a:solidFill>
              </a:rPr>
              <a:t>Павиченко</a:t>
            </a:r>
            <a:r>
              <a:rPr lang="ru-RU" sz="28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6241933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Людмила Павличенко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5097" y="6241933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Нина </a:t>
            </a:r>
            <a:r>
              <a:rPr lang="ru-RU" sz="2800" b="1" dirty="0" err="1" smtClean="0">
                <a:solidFill>
                  <a:schemeClr val="bg2">
                    <a:lumMod val="50000"/>
                  </a:schemeClr>
                </a:solidFill>
              </a:rPr>
              <a:t>Онилова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41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6000">
        <p:circle/>
      </p:transition>
    </mc:Choice>
    <mc:Fallback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ьга\Desktop\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8913"/>
            <a:ext cx="8318530" cy="6526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0"/>
            <a:ext cx="7890670" cy="1428736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Никто не забыт-ничто не забыто…</a:t>
            </a:r>
            <a:endParaRPr lang="ru-RU" sz="4800" dirty="0"/>
          </a:p>
        </p:txBody>
      </p:sp>
      <p:pic>
        <p:nvPicPr>
          <p:cNvPr id="4" name="Picture 2" descr="https://ppt4web.ru/images/17/936/310/img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214422"/>
            <a:ext cx="8786812" cy="535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7059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642918"/>
            <a:ext cx="5265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solidFill>
                  <a:srgbClr val="FFFF00"/>
                </a:solidFill>
              </a:rPr>
              <a:t>Спасибо за внимание!!!</a:t>
            </a:r>
            <a:endParaRPr lang="ru-RU" altLang="ru-RU" sz="2400" dirty="0">
              <a:solidFill>
                <a:srgbClr val="FFFF00"/>
              </a:solidFill>
            </a:endParaRPr>
          </a:p>
        </p:txBody>
      </p:sp>
      <p:pic>
        <p:nvPicPr>
          <p:cNvPr id="3" name="Picture 1" descr="C:\Users\нетбук\Desktop\города-герои\78_df79280e336b593e00527443f6ce3064.jpeg"/>
          <p:cNvPicPr>
            <a:picLocks noChangeAspect="1" noChangeArrowheads="1"/>
          </p:cNvPicPr>
          <p:nvPr/>
        </p:nvPicPr>
        <p:blipFill>
          <a:blip r:embed="rId2"/>
          <a:srcRect t="8379" b="4230"/>
          <a:stretch>
            <a:fillRect/>
          </a:stretch>
        </p:blipFill>
        <p:spPr bwMode="auto">
          <a:xfrm>
            <a:off x="0" y="1785926"/>
            <a:ext cx="9144000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Лена\Рабочий стол\вов на дв\320px-Infobox_image_for_WWII (5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85728"/>
            <a:ext cx="3777964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Documents and Settings\Лена\Рабочий стол\победа\победа1.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4543425" cy="628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Лена\Мои документы\ВОВ\солдат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3571900" cy="628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3" descr="Убитый мальчик с голубем в руках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290"/>
            <a:ext cx="45434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трах и ужас детей войны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714752"/>
            <a:ext cx="4572032" cy="2936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Мои документы\мамины документы\краеведение\Школьный музей\Музейные уроки\Урок на конкурс. «Мы помним тебя, Сталинград!»\017-stalingrad-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71415"/>
            <a:ext cx="864396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308350"/>
            <a:ext cx="8543925" cy="3549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76" r="12076"/>
          <a:stretch>
            <a:fillRect/>
          </a:stretch>
        </p:blipFill>
        <p:spPr>
          <a:xfrm>
            <a:off x="500034" y="500042"/>
            <a:ext cx="8143932" cy="5562600"/>
          </a:xfrm>
        </p:spPr>
      </p:pic>
    </p:spTree>
    <p:extLst>
      <p:ext uri="{BB962C8B-B14F-4D97-AF65-F5344CB8AC3E}">
        <p14:creationId xmlns:p14="http://schemas.microsoft.com/office/powerpoint/2010/main" xmlns="" val="3980508966"/>
      </p:ext>
    </p:extLst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talingrad_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6314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Stalingr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fsd.kopilkaurokov.ru/uploads/user_file_55617edcd835c/img_user_file_55617edcd835c_1_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fsd.kopilkaurokov.ru/uploads/user_file_55617edcd835c/img_user_file_55617edcd835c_1_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fsd.kopilkaurokov.ru/uploads/user_file_55617edcd835c/img_user_file_55617edcd835c_1_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Классный час по теме «Города-герои» - внеурочная работа, мероприя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data:image/jpeg;base64,/9j/4AAQSkZJRgABAQAAAQABAAD/2wCEAAkGBxMSEhUSEhMVFRUVFxcVFRcXGBgXFxYVFxUXFxcYFRcYHSggGBolHRUXITEhJSkrLi4uFyAzODMsNygtLisBCgoKDg0OGhAQGyslHSYtLSstLS0rLy0rLSstLS0tLS0tKy0yLy0tLS0uKystLS0tLS0tLS8tKy0tLS0tLi0vLf/AABEIAMIBAwMBIgACEQEDEQH/xAAcAAAABwEBAAAAAAAAAAAAAAAAAQMEBQYHAgj/xABQEAABAwIDBAUGCgYHBgcBAAABAgMRACEEEjEFE0FRBiJhcYEHMpGhsdEUFRcjQlOSssHwM1JicpPhFiRDVIKi8XODo7PC0zREY2SUxNJV/8QAGgEBAQEBAQEBAAAAAAAAAAAAAAECAwQFBv/EADIRAAIBAgUCAwcDBQEAAAAAAAABAgMREhMhMVEEQQWRoTJCUnGB0fBhweEVIjNT8RT/2gAMAwEAAhEDEQA/AM3y0YTW+eUPZ7GHw2+bwmHUc6UqBQAohRgZYETznhNZovHsE/8Ag8P2yV/9JFfNnDA7Nn63p/EM6OKNN2+aKflo8ta30N6LYbHNOuOYdtuCUAoUvMFdUyAokRBi81Ir8luF4KV439hFTLla6D8Xoxk4yi7r5fczPAbOY+Ch14pBU+hBIXLiGNVr3YM9mk1IbR2Bh1bsNONhSlOkJCikqazhLAG9jrqk3jSTewN2PktZF0uX4dUiD4Krn5MUzm3gKpnNKwZ5zJM9tZyp3PNLxKk3dOS37L7lO2xsjCtLxwAT8ylCGBnuXISHFEZr5esYPZVVLaMghSs83TlGQDsXmknS2XxrWT5MkkklSCSSSSpZJJ1JJFzR/Je3zR/n99FSmjpS8VowWuJ7ccfMp/xfhEHDpWlsKOHcWqHFuJXiTZptzdklIEAwNSqneG6OYVeNAztFpIG9QlwABSGs7pGZWbJmtbiToE1Z0eTNKdFJH26CPJxl0U0LRodOXm6VHRmeeXiMdcLls/X6lCcwLYwzqi2kOICVKzBYjeqIQGlBeVUJg3F73qt5a2JXk9UQAVNQNAQYH+WuT5O1TMsjun/8VpUZHWn4zGF7xb+v8GQZKMIrYx5P3Prwnukj0QKHydq/vCPFmfYsVcpmn47xD1/gyEYNZ0Qo9wJo/gK+KFDvSr3Vr6fJwOL6f8LSk+x2lR5OG+OId8JHtUauSzlLxyp2ivX7mOJwKv2fttj7yhTlrYjiuA8ClX3Ca15Pk6Z/vD/d81f7TZpVHk8wg1U6e8Mfg0KqpHGXjPUPa3kZC30fckzYdjeIPsZj104R0cEdZyOfVI9TgRWvJ6CYMfRX9rL90ClP6E4P9V7wxOISPQlwVrKRyl4r1L970RjK9itg/pRHPNhbd4OLT7KcYbYuHNi+gnscw6fSBiV1siOiWEH0FnvffPtcpUdGcL9UT3uOH2qragjhLr+pfvvzMla6NMHRR8HUH24dftpf+jbA4LV3rV/0bOVWpnovg+OGbPeJ9tD+i2C/urP2RVwxOT6mu95vzZlrWxcONcOs9xxp+7swUorZOG/u7n2dp/hgRWnf0WwX91Z+wKL+imC/urX2atomHVqv3n5syxWy8KP7JY7/AI1H/wBWkVYDDcGx/id2ij72FrVVdD8Cf/LIHcVD2GuV9DsGRAbWn9x99H3XBUwjMnyZE9hMMnzgwO/HYhP38LSO4wZ/tGB+7j2j/wAzDiteV0Jwv0VYpP7uMxX4uGkHOgrR83E4xP8Avgv/AJqFTUcTSqzXdmRHZLSvMzKB/UxOBX6MyB7a5VsA8G8V37vCuD/hOAnwrUn/ACe5tMa8f9ozhXPT80Ki8R5LlTKXMEo/t4IJP2m3B7Kw4y/Q2uoqL3n5mcK2Crk//wDCd/71Cr/8mD//ALLw+Ej1Z7UKYZfiRr/1VPifmy+dOejruObQ0h0ISlWZafNzkeac+VREXtF51tWeHoKU4lOEU4oOKQXEkON5SkQCRLYUAJv1eUTcjUds9KMJhVBGIeCFEZgkhRJHMQLiqTgOkyMVtBzEIR1GN0lMyCoEPJK4JgKhao7AAa7VpUlrI5UalaKtBtIs3RHo4vAtrQV5kqJURObrHKAR1ExYRF6ma7XjUGEzBULAggnj+FcVW4u2HY5XlJty3BQoUKyUFCjoqAg8PtB9zFYhhJaSGA0QooWoqDqVKgwsaZfGeFPxtBKEgPrQleVJcAPVSTaSfopJBgq1pjsvCOJxuLdU2Q26lgIVKDO6SsKsFSPOEWpHE7OdCsanIHEYpIyGQAlW5DSkOAmcvVCpAOptOudT1SjBytpa0fOyv+5JYnbWGbUUrfbSUkBQKhKc2mbl40tiMe0gwtxI0mTYZjCcx0TJ0nWqw3hFheMwyUF0nDYdnMopCSd04iXJMxxMA8eNLp2K623i2AnepxCEhCyRAV8HQwQ7JmBkCpANjz1XZXRprvx62+5P4vaLTU7xwIgZjNgE8yeA7aXWolJKSJiRIJGlpFjVX23hnnGX2GmnF/1f4MhZU2kLXHWUcywY828a5qm221Lh8LehSZDB3YF0xBBTIPHzteyrc5unFJO/5p+ajLYG0MRiGGcR8yA5lKkBKgQkqhUKK9QL6VInazAzS6gZU51EkABEwVSbFM2kWqP6L4BxvAt4dwFtxLZQbpVBvCgUkjjUNiMEtOBeDuHDbjODeaLpWFhQ3JB3ICiUpOUE5gIgCDwl2kdXThOpJX0vZWtt+5acPtZhwqCHkKKBmVChZP6x/Z7dKJe1GcqyHEDInOrNIypM5VqBvkMHraWNV/aWxXcWhKkp3RThVNJzlPXUstKAOUn5sbq8/r6Wpbb2zHsSHHEtlCjhHmAgqRK1vZYEhUZU5dSfpUuyKjSuv7vn+n/fTuSuztplxeRaUoVkStKMwUpSbysR/ZzABN9ZApDG7WU3iktKLYaLLj6lEHMA2pIInNF80zHCkNlbMdbxQdWFEHDJQpZUmA4FzlSgKOVIFrCO0kknjbOxvhGMQXGStgMONKVKOqta0KSpIzZgRlPWAkGIprYKNLM1elvyxKbPxLuQuYgNtgkKSEk2QQIDmYefJItajVtjDgAl5sAqKOsoJOcCSmDcKAvFRGIwmLXhQ2tOd1l1tQJWAMShpwKBkGULUkcYhQ5UhtBvKcM58HLZXi21FBUlTi1Bl0StWYpmAAOtonXgFwqUJPfnZrt9yfb2uwoJUl1BC1FtJBmViZR+9Y21saNG1WVFIDiSVKUhPatM5kjmRBkcINRTewVLW48TulqxKcS2ICspSyGeuAYJUMxMH6Qvao5rZGIAYzNOEt4rFPLKVtJVkd32QpOeJO8TbhfxXZFSpPaX5Zv+C5UKZ7FQ8lhtOIUFOhPXIi58AATEAmBJp5WjzSVm0ChR0VCAoUYoRQBUKOKEUAYoUYFFVIV/yoYRlez3VPN7xSANzbrJdWoISUcdVCRxFZPszo/tFkb9OEfDKozJF12EhYbnOYknSLnvrfEO0A5W6lBVHqWFZwVkV/oO2lWES8RLq8wWoyVSlZTF9BbSpqnW8rnPVVJJJLsYc7tsb0KXLlcFdMsYjiipRTtILepljEd0dJh6uHMTFMsYwm8G2lanEoAWuAtQ1UBpPOJMU4qMU/XW9NMsrqN7kjQqBxLpnWkTiTGtMsmMskUniMOlxJQtIUlQhSToQdQRxFVXEYo86iH8QZ1NMsKdjQmmglISkQAIA5DlUHtMEOKMkC3HsFVVrFHMm584e2rltNnOVD86CulKNpGZyuiPaWTxPpp01PM0nhMGQL06Q3Xd2OaO00uhE68L91E2il0pissp0hNKZgASTAFyToANZok1F9LnMmDejikI+2oJPqJrLZR5gtpMvZty4hzKYVlIMHtinBFYFhcY7h3d6yspXJuOIJ0UNFDvra9k7QL2HadVAUttKlAaBRF4nhNRO5WrEjmopptvqVBmtpGSvdOdlO4hkBkneJzbsBRSA4sBCXFkfRQFLV3gQCYqJwvk7YSGt88+4Gm8pG9cSlxZUVLcXCp5AARYXnhcyumOKxH0eBBB4eg1VC7JisecdpJxjzqlsh5KHM7jSUKWE7lCinMmT5oi6jxqFTt7EpVm37hN/OVmF9bKkVqHlTwbkFwKbZZDaGEJTm3juUlQbKRACASTH7PcKyvaezHGSkOpylQzQYkA6SBpY6G9c3FxdjSdwlbXfJnfO35LUB4AG1Cmi24MH30KhT2Y2qlUqpm05SqV0A5K6IqpuV0RcoBcrpMuUmV0kt2gFHHaSK6ScepBx6gHZcpB16mq3qbreoB4XqTcxNMVPdtIOP8AbQDhb1IuO01W9SDuI7aAVedpi8quXMRTZb1ALMnrp/eHtFaY+zJJ51lLD/XR+8n2itjAFE7MdiPy2ossU/LYpF1ut3IINi9KqrndxSS1VCCyVVBdOXP6ooc1I+8D+FShdqA6aOThiJiVJA9Z/Co9ircylXtt+e2tb6KKnBsR9WB6JFZSpNome3v5jhWr9Akg4Fnszj0OKqQ3NyJhtqlYilqQeBrqjkxDEpnjUe4oCEnXhe9PSIqK2izJCidDfuNdoWvY5yIzFFC1BZQFFMhKiLoB1g8Jisw8q7pU+2gz1USEcQFHzlftKjTgEjnbaMJhY8eX4VXUdBC7tJ7GOxkSEDDp1JcS2n5xU6BKhYcSOwTK7urItNd2ZJi9n4TCq3GIW5vUpQVhIEBS0BcXUNM0eFCt9wnR7DtIS38HS4Ui61oC1rUbqUpREkkknxoVywv9DpcfNuUoHKjmnqUDtcjQo9jCHUIkQtKyNZKk5SeyMpP5FZ90v6c4vDYxTDCWVIQlBIcSvMSpOY9YLAIgi4HMcKl+m+2ThRh8TlKw26oKQDGbeMuJAmDF4rMMXttOJeU66txGdekIWlCConIkwkpiTEkjnFAbZ0b2q7icMh55pLKlyQlKyuUgwFGUjLMG17Re8CpdK+nK0qUzgwCpJKVOqFkqBghCT5xEG5t2GrfgS2200hsyhLaAg80hIg+OvjWT7fwu6xT6UmYcKhoR14cAINjGePCgOMNtjaBcT/XHZUpKYhChKjA6qkkeinuP6VY/DurbU6leUnKVtokpN0nqAcK72dtQFKwllDS20Fe8QhKsxsAnKQTJJ+iai8a43uUF6VLGZtBBWlUNqIO8JGUXOkE39AE90X6X4jEYlDTobylK7oSoHMBmEyowLEeNW9btZb0PeCcQVTo3mvyS60pX+QKHjV+dxqRxoB6t2m7jtM1Y0cKbuY4UA+W7TV12mq8bSDmLoBw45TdxymTuO7vTTdeN7vTQElh3PnEfvp+8K2zPeKwDC4s7xv8AfT94Vt2JxMLUOR/ColqOxJhyuFrqPGMrheKrViXHbztM3l0mX6LeiqAAGoPpx+gT+/8A9C6nQ5Vd6bn5lPer7tJLQq3M6UmOZnXiIrUfJyYwSRrC3Invn8azBXcfzNaJ5OjGFV/tVfdRWIbmp7Fzmk1qrlK6VSiuxzEizNcK2eFa6cqftppZKaY7EsR7WACdKdNtU8CBQKajncqQhkoUpQqXNGZK2gRqUjxrn4xP66fCqu44Y+klQ1NspsBzBGnrpFrFOgADrCdYvBOk1gB+UnGqOGbTmkKeE/4UOG/jFZuoHhyv+eOlXrpWd9hwFoUClxAQqw66iURfWxV9nxqkrwqkqKCdBI7RpagNZ6H7UzYRAOaG+olZ+mBx7x5p7qjOlGznVvb5lBWFJGcAicybTBItlCfRUZ0NfKUuthWZCSiECAElZAzg+cZhU+HhNYrH7sJ6lzabnT18fVQEAh3EtoWhDTiQojMrdqzWEABRFhrpzonXX3G1NOsPLNlNr3SisKEecY6wIBE699T5xiSDlUgECSbknnE3nskVXekfSJSfmWnMiikKC9ONkzcyYN5tbnYCIbxCmFhQSc5CkZVAp89KkXkW1nwqxbH2q662VOtlKgYzAQhetxe0ceHsFCxSvnCFFUJ6pI1OUXMniVSZ7avWxnnHkAwG0JUUpSqRKR1gdI43vqDQDv4UZuLRwv7KQVijqJPcJonXDrIvcRMDt7Df1UhiXlRClEHilYUQYMGCJ4igOnMWRzmjWtRBV1iO6Bx48KTU+lIIlJGthOuoixj00ww6rKVmA4QbHwi/K/ZQDlx1PODyiR6R7qSXmIkKAPEFQB8BMmknicoIIVfSetJ4wBJpEEkTHHu8L0ArgFK3zUqF3EffGhredqk75fePYKwTZwl5sZfptmZ0hY1mt22w/D6x2j7orpSjeX0MTdkJtrM04M602bqRZatXSUSRY1AJpRCadIwpptiCUG4t66kY3ZXKwoDVd6cuDdIHHrR6B76sOE+cUB499Q3lJwwQ21/jP3R+NSqsKsKerM2dVB/Nq0Hyc/8Ah1iZ+d9qEVn7iLjS9aR5KGczT4PBxPrR/KuEdzrLYtTCaeoFKjDAUk88E6Vu5gWCa6FMxihzpNeMFASgVSbjlR/w0c6RcxwqFJDfUVQ5x1CqDz+t1Bn5sDWwVOv+HXspbKiAeumf2gTafoi899dHEJBKUoEAwTJ5Ra9xfiOVO9n3MbuYBUVQiAD5pvJI9GthWQV/bjxbKAlStc4JUdRYEDgZnSmOJxapS6BaIE6AhdwfzxNKdJFj4QoAEZQlMEyecz2yK5wyUrZUklKYJykkCFRIv23oB50ceUtTqiEDqoSSQYTKlnnIuKl3CYA3gXGlwb8hMxUd0JxjTYxO8KxmDWXJMmN4DMd41jvpxiHEkynTgOuNeBkn20A8wr2FNnFOIItpPYbiY9Apht7ZzSk/CEOZt3lkcFJKurabHMeek0gWuZgxxi/ZSONVlRqDMDQ94mwnSgGGAb3y1M8VFSmiALL1V4EDT9kVNMHFtBSHTvMiswJJUbiL3BVpxnjUNspW7UXELIXoCLRPnROtSo2lKjvJBPEX4kyRy7h4UAoNqrBkpRItF0zpciTOvG1B3GKWP1QdQDY+oWrpTSVEBC0qJNoIk+Bv6q4cwLiTdCgOYBjjx4aUByh9SSkidY5wPw/nRv4hV86M4AAJA043MGjU0iBKykzqYI401beXJlRInUH/ABAmTGkcKA6+FpSRAKeBICTw/a7aBWgGZUM2toseQsBQW+lRClSsyfOAnzTGkzeufhEpKTYEmBy77UA4wbSQ8gysQ63r++m2p1r0didhoW4XCVSb9mkfhXmjBsy+0f8A1WyJNxC0mvVyTarGbjK6I4qS1K6vY5TfMT2RanmFaMaVKKg61zl5V0dRvcyo2G6EE9lB3Zjax1gT4xSwXFBT1qzia2NWT3FGcKhJBAiBA7vyKoPlXWJbB0yG3eoD8KvYemqB5SVgrSk/qD1rIv6K5ybZqO5QAbWEdvK3D1VoPkjxEfCEkzO7UP8AOD7BWa43GZFBJSQBCsx4pNojWZ4VdvJriMqninRSEEWIMBSuffWYu7O1SnKMVJ7M1DE4kAVD4rGTTd7Ek601W8K6o84orEmuDiDTdbyaQW6KAdKxJ50krE9tMlvUip6rYEh8IoVG76hVBnboBQVg9USSOMiwJy2EmeVq7zmAEnqEDzU5TYcuUGJJ51HtLXwJjSAIAjrcBrPjXQUogmCrhN7aTr3iuZSK2ts15brr2UKT5xVmQOqlIvBM6DlwqJQgrUogE5UlRjgkRJPZU3tnGKDRTKuuQIPIjNbsj1KpXY2Ga+CLJXC3QtMZeHWSOsTHCfG/A0A06KEZnZMEpTFgTrwnvFS7i0nS50g2A141U9k49TLgWniII5g+yCAfCrG3iiqSDmi0iRfXjQCisOPwiR+IvSXwZZJuLcfcK4Lmpi8XPbSqXgbEkWi9ojUTQDQ4NSBANjcwCb+FJOsnQkegj2in6ngAbJjgPxub0zUhRudOZP8AKgEcnbpy58CCDThnaLieqq4B10Pp1pqoKSbW7vXXBc56+MGgJVGPCvpEG9sxvysZBjhQxQegEJQsyBBj06X9cVDFUjnSqMUtPmqPbp6waAdLSqQcgQQSSknw4j8zTYujzeQPm35kzSyMbbrWkXEa2/Ppo3XSReY4TB4Xj1UB3shTe+azZp3jfCL5xE616lxGKCbV5T2WkF5rh863aRJ66ffXpbHPQ8qeY9gqW1L2HyMaKXRixzquu3V1dKJ0rTfWt2MlkU6k0S11WE7RiuztftqWKTy34qh9PHAp0GbZEg/bUalnNq9tVbpC8VugzYhI5mZJ0rMtix3IDH7NQ6AVJVNwm5EGZBHA95qwdEXC24uf1I9ChUStRlMRyHGR2+unWy15XTwlJ7tU1mO50k3hsW1zFzSSlk1Gh2nTJKu6u1jicuO0kXTTsYeTQUwOdUDdsE0FYcnhT9paAIiiLg4UAx+Bqo6kQ8KFAQrfkmUJBxljEgNR689KJ8lRCswxSSLwks5gJGsFcE2F44VptFXkxs64UZNtTyOOPR/XUpAm244mOTg5e2mafJSltW6+GXBQLsEplyco/ScSk1stRmL2Ol1wrKondzlACk7vMQEr1TOcg8wYqOcux0pwptvGZwjySIF/hrQE8GgNLm+8px8l5IA+HIP0hLQULcYK4ir1itgJW2psrIzZQogCeqgIFtNBf8LR0zsQIJUldzmIzJCsqlFclJ1H6RVpvz1mZkzeVRt7WvyM+HkrBEnHNnWDuhHb/acK6b8lQiDjWyf9kNbAW3nOr4vYAUFhS5zhQ8wWzSQUzMKBUq/ERymg70fSrVatZ/4gc1m+kTwmmZMuVR+L0KAryRJgkY1IHE7uROmu8pFfkgH9/bEQf0Q0tE/Oe7WtORsyGwgLghSV5glIlSYjMkWMhIB9UWhF/YqFWzkXzpEAQfm50jq/Ni3Ce6LmSMqnSvq/QzRfkgjTaCBxu3aDof0otXHyOH/+iif9l+tp/a8a0tnYKAlaQuQpJRJSkqTISlQCtY6gt6Zpd/ZAUFJKyEqWFiAAU9ZKyEqF4lI7vREzJldOjf2vQytXka4/GDegP6I6GIP6bS/rrpryMKm20EG2gZOhi/6WtPc2KFarJOYLmAOsAgHTgd2Lcz3Q6b2eEuFyTqpQHIrSlJvy6gt/KLjkZdOlbRmTL8iCz/59PiwZ/wCbQa8iLidMem//ALc/92tkoVcbOWFGSYTyNuIcQtWNQrKpKv0BE5VBWu9tpyq87SfAeXI4j7oqxVUNsE79yOY+6K6Um29TMlZC6XQdKXD4jSogFXKl0ZiCCDcRaxE8Qedd7HO46U22dRSPwFKlQkWqM2I4tM4d+VutfTIu60Sciz+1bKrtSeBFT29LYEgiedWwGGK2KRcX7BrVX203u1hKtQRbvSYq6/GQnWqd0wf3j5I/YE/4K5zvY3HciEKjgUnQxf1U82Jhy4+EJ4pUROtsvOol9REHUCpToriSMW3e+VY0/YJ/Cucdzb2La1sBY84RSjuGyCBenr77xHmmmSWHVHT0mupyGiyeIIpNSZ+lU4lgpso37L0F4BuO2lwQfwadDSzODH0iaerYQkWJmozEYkp1q7gpe13cal5Y+EJbE2QG1qCRwAVmvaL+yhVu+NBQql0NHoqOirwnYJcwY1gx38Kr+zWXs7nnAlQCxmEFRaYGYHjGVdx3d1ioVGrnWnVwJq25AhjF9QEmBkCznFwFNFfqDo/xC/J6y28FOTOUpIR1gbgmD2SCPR4mQoUsWVZvsiFYZxQKcxnrJKjmHmwyFCD3O+nuhdbD2ZRzGC6TAVB3W7gBP6pC793oqToUsHWb1svIr7KMUZ65JScrlwkLs3O6kdU/pL21jtDnG4BxSmVoPzjSSM6iL5igLCoAmUgmwiQmpehTCV9Q73SS+nJXsLs3ENhKEHIgLWpQChJSrFbz07sqk87dtKlt8LQjOuTvVedKQA8jJmPH5skR399TlCphK+pk3dpeRAFjFhspJJWUDKQoABQbULkn9YpPgaX3OIUpUlSUlSMvXFk71RXp/wCnlt/qZmiq4SPqG+y8gCjoUVU4AqqbXnfLuNRHPzRVsrJelW3i1jsQhdwFoiLZUblsmbXMknx4V0ptJ6mZJtaFkS8vnaug8Z41TT0gYQsHfqIUUjKtKhEm9wDwnssKS2l0qfS8lDOFzoUohK807wDUpKfNtzr0KSOVmT/TLaS2GPhbY+dYPVtIKVkBxKhIKkwJjgUA8KWwPT3C4lhtxSghRSM6IUopV9JMxe/HiIqhdMelmZ34GoABIGZU6OKTpHEAGJnjVG2XjC2qDYWMQRp1riQT6aX1B6V2S0082HUqSQqcpKSDYwfOvFqovS4xiFJM2y3SLebw7amOi232n8OkdVkIO7CCQbgAymVTlM2m9VXa+NLrqlhMXjUHzbcuNZk3Y1HcbL1sYHLXjxqS6IKAxjRV5ozif92qPXFQ4cvxvwtrrb88acbOxQZdQtQUUpJKgImMpFu29YRpmpu7XbBCVKSCrzQVCTcaDjqPTTde2EKEoUCJIkEagwR31CbfaYcZS4AsFORYJgnzknSD3dkmlVYfICACRJPZJJJ9tdbGBy/tI8L+Ncp2i5wSarnSnbfwZlRStLbhHzdklRM3hJB9MWqubB2u9tAttYtxQSgdUg5S7E2kCAq0k6mFDupC54h594ENBSQbb3LIHPIDZR7dO/SnJQYhST48akHdqqIjqjhFRj2Nc7DRXAonBoPA0KbDFu8xQq2Bp9CmuP2k0wMzziUA6ZjExyGp8Kgk+UDZ0xvyO0tugekpivA5JHezLPQmmOzNs4fECWH23Y1yKBI7wLin1UAoVFDpJhCJTiG13KYQoKJI1AANcjbJV5qIHNVvVS5XFrdEvQpphXlKNz+FO6EATTP40aicxunOnqqlSZAlAjrC405jnTpxAUCk6EEHuIg1GHY0loqXJYAS31bRKSSsT1iQgC0cT3R37HWmqb9tkmhwETpab2IB5g6UYWOY9IqJwuxN3ICwQRl6yZUEkJC0g5rJIQIEWtrEUi10cyyQ6ZuR1bD5tCNM1/0YnnJFqXfBrBS+L0JwLB0I9NIJxqCqASesUSEnLmSCSM0RaD4iNabYXZuR3e5k3EFIQAmYuU3OUz6iQZ1rpvZxSlbaVjItS1QUyRvFFSxMi0qVFrTxpdmcNPn87j7OOY9NDOOY9PPSoR7o/mCk7wAKDg8y/wA5vZvmvG9/y9tBPR8hWYOkdZCiMtjkeW6Ab3Er11sL6yu+DWXS+P0JysQ6f4NS9oYjrCCpEA8Pmm/VW4V538pu3N1tTFI6xhSOUfoW62lc4J2E1YGwGfKBzifCmrLq0HMlZBB1BIk3E21N6YsbYLw6w6t4JjUHvnnSm8Te3cJrrCFjE5XOMWwH1qccupRGY3BJSMoNuym7OzkTMAEA8SeyINjalm1gqkiBe09n+lLlSeQroYGi8WpNioLEyAbgG/mz5up051wztFxKiUnXgTIGlxOlIOweArhQEaCjKSqNpu2MJkf6aUqdpOakCotK0fk0aFD8mpYpNYrb2IcSEqcUlIjqoyJkDQExJGlOT0kCzdt/t/rTg+6BVbUsDhXTbw8e4iqmSxK7Uxbb2aWVAhBQCXlKykwcwzCSR3xTTYz24WlcZyjnImDIkSRr2cO+iOIRckW4W7qSdxTf6v8AloSxddkdJC+5lWEIEHvm0CptXfWYtPpMKAGvLiKfObVMXcSI4KVB9BVW1Lky48F/yp7aFZ8Ntj61P2v50Kt0LMvu2ulLmIUkOoaStCFR8HeW4ChZEqUW0ZwAUXCe88Kqe3GsRg3d24ktqMKS6MRiN2sKBI3UTvO21q4DCVkhLGESZBCm1OtFKuBSkiJtEg8aszL7DjbYxTz7iwncryraKFISZCRvEEgQBJtJTOtfFhhesu/5yz7a6Ksk9GvoQvR3a6sO+3iM7cpPWAQ5nWkiFJKl3g88usVcttdPluA5FDDtTEyC8rwB6v5vVSxWCwqV5mVLKT9BRQmNfpoB5aQNacbN3Cf0hATooNgFSgToVrJIF+HKtqaWiC6GrdOUfIrGMxKUOBWHUtEKzJJIBSeBEGte8nLrmLw2+cIBC1IUoecopg8fNsRWW7ZYaC1Jw4VujBAcKSpJ4woaj31eOiHTbDYLCow+6WVCVLUmIUtRkm/ZA8KsZxW7Po9d0tSrTWCLb9UjUmWEp0HjqaVqg/KphvqnfSmh8quG+qd9VbzYcnyf6Z1f+tlv2sl+BudYXPm6x1fO7f50i38ILTkhQXbdyUE6CRItrOsa1VvlVw31TvpFD5VsL9U76qZkOToui6pJLK9CybRU+gLUFEJChB6l2ylIi48/POtoNL4FOIDnzhJQM0HqXSSrKFxfOBl0EdtVT5VsL9U56qHyrYX6tz1VMcb7lfSdVhw5XoTQ2U6Orl+b36HgnMmQS9mcGsZcoKhfVw8qdMt4s+eoi7Whb83eK3k9uTL+E1W/lWwv1bnqofKthfq3PVTFDk06HVta0/QnG14tYzNqJGZYObd/RL6QQBFp3XiOU0s4rFT1UuQUxq1GYbsTc8ws8LHuqu/Kvhfq3PV7qL5V8J9W5+fCrijyR9P1N/8AF6FywKXcyi4VRlRAOWMxBz+byMCsf6fdHsO7tDEOLSoqKkTCiP7JA0q3/KvhP1HPz4VRNvbcTicS480lzKsggRyQlOtuVdKck3ozx1+nrQ/unGyKxjtmJZXkbSrKADeTc9tBDcDT1VOpU4T5hHeQPxpwlpXGu+ZFdzyYGyrYlFtBw4VywgToPVVqUyeQ/PhXIYHFKfQKuZEYJFKU2JNuJpI4VR0ST4dtXJWWcqQJ5JCQe2uhh1d3fJ9QFXGiYWVpGBciMns5il04JzkB4j31YDhD/oI9tdownOaY0MDID4A4dY9PuojsxZjrJEd/uqyfBR+rSgY7KmYuS4GVUbEPFY9B99GnYKpB3gt+z/OrWWeQogyeVMxcjA+CtN7DgRn4z5v86es7Jw8fOMhauKoUJ9dTO6NcKQfyay5p9wovgjfirDf3ZP8Am99CnxJoVLx5NWlwa38VMfUNfw0+6h8U4f6hr+Gj3UKFebCuD35k+WA7Iw/1DX8NHuofE+H+oZ/ho91ChTCuBmT5YQ2Ph/qGf4aPdQ+KMP8AUM/w0e6hQphXBMyXLD+KMP8AUNfw0e6gNk4f6hr+Gj3UKFMKGZLlgGyWPqGv4afdQ+KmPqGvsJ91HQpZExy5YPitj6lr7CfdQ+K2PqWvsJ91ChVshjlyD4sY+pa+wn3UfxYx9S39hPuoUKWRMcuQfFrP1Lf2E+6h8Ws/Ut/YT7qFCrZExy5B8XM/VN/YT7qzbpMgJxjyUgAApgAQB1E6AUKFRrQjk3uMkV0T+NChXNmQzTbaaiG1QY/1oqFWHtIPYQ6PpGRR4zHhFSwoUKtX22Zh7KBRihQrBsI10KFCiDBXJoUKoOFUg5R0KqIImioUK2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fsd.kopilkaurokov.ru/uploads/user_file_55617edcd835c/img_user_file_55617edcd835c_1_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0" y="214290"/>
            <a:ext cx="4786314" cy="5188715"/>
            <a:chOff x="0" y="1428735"/>
            <a:chExt cx="4786314" cy="3974270"/>
          </a:xfrm>
        </p:grpSpPr>
        <p:pic>
          <p:nvPicPr>
            <p:cNvPr id="9" name="Picture 4" descr="&amp;Rcy;&amp;acy;&amp;dcy;&amp;ocy;&amp;scy;&amp;tcy;&amp;softcy; &amp;Pcy;&amp;ocy;&amp;bcy;&amp;iecy;&amp;dcy;&amp;ycy;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428735"/>
              <a:ext cx="4786314" cy="3242729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428596" y="4572008"/>
              <a:ext cx="39290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Возведение советского флага на горе Митридат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5984" y="214291"/>
            <a:ext cx="6858016" cy="6500857"/>
            <a:chOff x="2285984" y="1143002"/>
            <a:chExt cx="6858016" cy="5714997"/>
          </a:xfrm>
        </p:grpSpPr>
        <p:pic>
          <p:nvPicPr>
            <p:cNvPr id="12" name="Picture 8" descr="http://ordenrf.ru/upload/novosty-info/kerch-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57752" y="1143002"/>
              <a:ext cx="4286248" cy="5714997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2285984" y="5715016"/>
              <a:ext cx="25228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Обелиск Славы </a:t>
              </a:r>
            </a:p>
            <a:p>
              <a:pPr algn="ctr"/>
              <a:r>
                <a:rPr lang="ru-RU" sz="2400" dirty="0" smtClean="0">
                  <a:solidFill>
                    <a:srgbClr val="FF0000"/>
                  </a:solidFill>
                </a:rPr>
                <a:t>на горе Митридат</a:t>
              </a:r>
              <a:endParaRPr lang="ru-RU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16632"/>
            <a:ext cx="6096000" cy="3952875"/>
          </a:xfr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51520" y="5603216"/>
            <a:ext cx="8640960" cy="12192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16 ноября фашисты захватили Керчь, но 30 декабря 1941 г. в ходе </a:t>
            </a:r>
            <a:r>
              <a:rPr lang="ru-RU" sz="3600" dirty="0" err="1">
                <a:solidFill>
                  <a:schemeClr val="accent5">
                    <a:lumMod val="50000"/>
                  </a:schemeClr>
                </a:solidFill>
              </a:rPr>
              <a:t>Керченско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-Феодосийской десантной операции город был освобожден войсками Закавказского фронта и Черноморского флота.</a:t>
            </a:r>
          </a:p>
        </p:txBody>
      </p:sp>
    </p:spTree>
    <p:extLst>
      <p:ext uri="{BB962C8B-B14F-4D97-AF65-F5344CB8AC3E}">
        <p14:creationId xmlns:p14="http://schemas.microsoft.com/office/powerpoint/2010/main" xmlns="" val="550722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6000">
        <p14:doors dir="vert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254</TotalTime>
  <Words>614</Words>
  <Application>Microsoft Office PowerPoint</Application>
  <PresentationFormat>Экран (4:3)</PresentationFormat>
  <Paragraphs>46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Освобождение Крыма</vt:lpstr>
      <vt:lpstr>Легендарный город Керчь</vt:lpstr>
      <vt:lpstr>Слайд 3</vt:lpstr>
      <vt:lpstr>Слайд 4</vt:lpstr>
      <vt:lpstr>Слайд 5</vt:lpstr>
      <vt:lpstr>Слайд 6</vt:lpstr>
      <vt:lpstr>Слайд 7</vt:lpstr>
      <vt:lpstr>Слайд 8</vt:lpstr>
      <vt:lpstr>16 ноября фашисты захватили Керчь, но 30 декабря 1941 г. в ходе Керченско-Феодосийской десантной операции город был освобожден войсками Закавказского фронта и Черноморского флота.</vt:lpstr>
      <vt:lpstr>Слайд 10</vt:lpstr>
      <vt:lpstr>Слайд 11</vt:lpstr>
      <vt:lpstr>Слайд 12</vt:lpstr>
      <vt:lpstr>Слайд 13</vt:lpstr>
      <vt:lpstr>Слайд 14</vt:lpstr>
      <vt:lpstr>Указом Президиума Верховной Рады СССР от 14 сентября 1973 года городу Керчь присвоено звание «Город Герой».</vt:lpstr>
      <vt:lpstr>Город-герой Севастополь</vt:lpstr>
      <vt:lpstr>Слайд 17</vt:lpstr>
      <vt:lpstr>Вступившие 3 июля 1942 года в разрушенный город фашисты бесчинствовали в нем 22 месяца. Они уничтожили в инкерманских штольнях 3 тыс. женщин, стариков и детей, в Троицком туннеле - более 400 рабочих.</vt:lpstr>
      <vt:lpstr>5 мая 1944 г. в 12 часов, после мощной двухчасовой артиллерийской и авиационной подготовки, 2-я гвардейская армия под командованием генерал-лейтенанта Г.Ф.Захарова начала наступление с Мекензиевых гор, чтобы освободить Северную сторону и форсировать Северную бухту.</vt:lpstr>
      <vt:lpstr>Слайд 20</vt:lpstr>
      <vt:lpstr>Слайд 21</vt:lpstr>
      <vt:lpstr>Слайд 22</vt:lpstr>
      <vt:lpstr>Слайд 23</vt:lpstr>
      <vt:lpstr>За подвиги в те дни звания Героя Советского Союза были удостоены пулеметчица  Нина Ониловал и снайпер  Людмила Павиченко.</vt:lpstr>
      <vt:lpstr>Слайд 25</vt:lpstr>
      <vt:lpstr>Никто не забыт-ничто не забыто…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Крым времен Великой Отечественной войны</dc:title>
  <dc:creator>Вика-Серега</dc:creator>
  <cp:lastModifiedBy>Acer</cp:lastModifiedBy>
  <cp:revision>21</cp:revision>
  <dcterms:created xsi:type="dcterms:W3CDTF">2016-03-27T14:10:02Z</dcterms:created>
  <dcterms:modified xsi:type="dcterms:W3CDTF">2020-04-07T17:35:47Z</dcterms:modified>
</cp:coreProperties>
</file>